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42"/>
  </p:notesMasterIdLst>
  <p:handoutMasterIdLst>
    <p:handoutMasterId r:id="rId43"/>
  </p:handoutMasterIdLst>
  <p:sldIdLst>
    <p:sldId id="289" r:id="rId2"/>
    <p:sldId id="363" r:id="rId3"/>
    <p:sldId id="406" r:id="rId4"/>
    <p:sldId id="407" r:id="rId5"/>
    <p:sldId id="408" r:id="rId6"/>
    <p:sldId id="409" r:id="rId7"/>
    <p:sldId id="410"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Lst>
  <p:sldSz cx="9144000" cy="6858000" type="screen4x3"/>
  <p:notesSz cx="6881813" cy="9296400"/>
  <p:defaultTextStyle>
    <a:defPPr>
      <a:defRPr lang="en-US"/>
    </a:defPPr>
    <a:lvl1pPr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1pPr>
    <a:lvl2pPr marL="4572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2pPr>
    <a:lvl3pPr marL="9144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3pPr>
    <a:lvl4pPr marL="13716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4pPr>
    <a:lvl5pPr marL="18288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2"/>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2"/>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2"/>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2"/>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48830"/>
    <a:srgbClr val="06C044"/>
    <a:srgbClr val="0CBE08"/>
    <a:srgbClr val="FFCC66"/>
    <a:srgbClr val="FFFF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08" y="-8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76"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r>
              <a:rPr lang="en-US"/>
              <a:t>Workshop Handouts	</a:t>
            </a:r>
          </a:p>
        </p:txBody>
      </p:sp>
      <p:sp>
        <p:nvSpPr>
          <p:cNvPr id="35843" name="Rectangle 3"/>
          <p:cNvSpPr>
            <a:spLocks noGrp="1" noChangeArrowheads="1"/>
          </p:cNvSpPr>
          <p:nvPr>
            <p:ph type="dt" sz="quarter" idx="1"/>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r>
              <a:rPr lang="en-US"/>
              <a:t>October 27, 2005</a:t>
            </a:r>
          </a:p>
        </p:txBody>
      </p:sp>
      <p:sp>
        <p:nvSpPr>
          <p:cNvPr id="35844" name="Rectangle 4"/>
          <p:cNvSpPr>
            <a:spLocks noGrp="1" noChangeArrowheads="1"/>
          </p:cNvSpPr>
          <p:nvPr>
            <p:ph type="ftr" sz="quarter" idx="2"/>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r>
              <a:rPr lang="en-US"/>
              <a:t>Division of Graduate Studies</a:t>
            </a:r>
          </a:p>
        </p:txBody>
      </p:sp>
      <p:sp>
        <p:nvSpPr>
          <p:cNvPr id="35845" name="Rectangle 5"/>
          <p:cNvSpPr>
            <a:spLocks noGrp="1" noChangeArrowheads="1"/>
          </p:cNvSpPr>
          <p:nvPr>
            <p:ph type="sldNum" sz="quarter" idx="3"/>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r>
              <a:rPr lang="en-US"/>
              <a:t>Page </a:t>
            </a:r>
            <a:fld id="{D8E058A6-87F4-8841-9DFC-9CA8CAEC87E6}" type="slidenum">
              <a:rPr lang="en-US"/>
              <a:pPr>
                <a:defRPr/>
              </a:pPr>
              <a:t>‹#›</a:t>
            </a:fld>
            <a:endParaRPr lang="en-US"/>
          </a:p>
        </p:txBody>
      </p:sp>
    </p:spTree>
    <p:extLst>
      <p:ext uri="{BB962C8B-B14F-4D97-AF65-F5344CB8AC3E}">
        <p14:creationId xmlns:p14="http://schemas.microsoft.com/office/powerpoint/2010/main" val="1829596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endParaRPr lang="en-US"/>
          </a:p>
        </p:txBody>
      </p:sp>
      <p:sp>
        <p:nvSpPr>
          <p:cNvPr id="27651" name="Rectangle 3"/>
          <p:cNvSpPr>
            <a:spLocks noGrp="1" noChangeArrowheads="1"/>
          </p:cNvSpPr>
          <p:nvPr>
            <p:ph type="dt" idx="1"/>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r>
              <a:rPr lang="en-US"/>
              <a:t>October 27, 2005</a:t>
            </a:r>
          </a:p>
        </p:txBody>
      </p:sp>
      <p:sp>
        <p:nvSpPr>
          <p:cNvPr id="27652" name="Rectangle 4"/>
          <p:cNvSpPr>
            <a:spLocks noGrp="1" noRot="1" noChangeAspect="1" noChangeArrowheads="1" noTextEdit="1"/>
          </p:cNvSpPr>
          <p:nvPr>
            <p:ph type="sldImg" idx="2"/>
          </p:nvPr>
        </p:nvSpPr>
        <p:spPr bwMode="auto">
          <a:xfrm>
            <a:off x="1117600" y="696913"/>
            <a:ext cx="46497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19163" y="4416425"/>
            <a:ext cx="5043487"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fld id="{2DD4DF9C-29CB-F046-94A1-2FB5C853B2D2}" type="slidenum">
              <a:rPr lang="en-US"/>
              <a:pPr>
                <a:defRPr/>
              </a:pPr>
              <a:t>‹#›</a:t>
            </a:fld>
            <a:endParaRPr lang="en-US"/>
          </a:p>
        </p:txBody>
      </p:sp>
    </p:spTree>
    <p:extLst>
      <p:ext uri="{BB962C8B-B14F-4D97-AF65-F5344CB8AC3E}">
        <p14:creationId xmlns:p14="http://schemas.microsoft.com/office/powerpoint/2010/main" val="59063655"/>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F4C8F15C-8A93-F743-9419-F4422441EBE3}" type="slidenum">
              <a:rPr lang="en-US"/>
              <a:pPr>
                <a:defRPr/>
              </a:pPr>
              <a:t>1</a:t>
            </a:fld>
            <a:endParaRPr lang="en-US"/>
          </a:p>
        </p:txBody>
      </p:sp>
      <p:sp>
        <p:nvSpPr>
          <p:cNvPr id="72706" name="Rectangle 2"/>
          <p:cNvSpPr>
            <a:spLocks noGrp="1" noRot="1" noChangeAspect="1" noChangeArrowheads="1" noTextEdit="1"/>
          </p:cNvSpPr>
          <p:nvPr>
            <p:ph type="sldImg"/>
          </p:nvPr>
        </p:nvSpPr>
        <p:spPr>
          <a:xfrm>
            <a:off x="1120775" y="696913"/>
            <a:ext cx="4648200" cy="3486150"/>
          </a:xfrm>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xfrm>
            <a:off x="920750" y="4414838"/>
            <a:ext cx="5040313" cy="4184650"/>
          </a:xfrm>
        </p:spPr>
        <p:txBody>
          <a:bodyPr lIns="89224" tIns="44611" rIns="89224" bIns="44611"/>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08E31874-8D35-FE49-8916-F882289C2409}" type="slidenum">
              <a:rPr lang="en-US"/>
              <a:pPr>
                <a:defRPr/>
              </a:pPr>
              <a:t>2</a:t>
            </a:fld>
            <a:endParaRPr lang="en-US"/>
          </a:p>
        </p:txBody>
      </p:sp>
      <p:sp>
        <p:nvSpPr>
          <p:cNvPr id="223234" name="Rectangle 2"/>
          <p:cNvSpPr>
            <a:spLocks noGrp="1" noRot="1" noChangeAspect="1" noChangeArrowheads="1" noTextEdit="1"/>
          </p:cNvSpPr>
          <p:nvPr>
            <p:ph type="sldImg"/>
          </p:nvPr>
        </p:nvSpPr>
        <p:spPr>
          <a:xfrm>
            <a:off x="1119188" y="698500"/>
            <a:ext cx="4646612" cy="3484563"/>
          </a:xfrm>
          <a:ln/>
          <a:extLst>
            <a:ext uri="{FAA26D3D-D897-4be2-8F04-BA451C77F1D7}">
              <ma14:placeholderFlag xmlns:ma14="http://schemas.microsoft.com/office/mac/drawingml/2011/main" val="1"/>
            </a:ext>
          </a:extLst>
        </p:spPr>
      </p:sp>
      <p:sp>
        <p:nvSpPr>
          <p:cNvPr id="223235" name="Rectangle 3"/>
          <p:cNvSpPr>
            <a:spLocks noGrp="1" noChangeArrowheads="1"/>
          </p:cNvSpPr>
          <p:nvPr>
            <p:ph type="body" idx="1"/>
          </p:nvPr>
        </p:nvSpPr>
        <p:spPr>
          <a:xfrm>
            <a:off x="917575" y="4416425"/>
            <a:ext cx="5046663" cy="4181475"/>
          </a:xfrm>
        </p:spPr>
        <p:txBody>
          <a:bodyPr/>
          <a:lstStyle/>
          <a:p>
            <a:pPr marL="228600" indent="-228600">
              <a:buFontTx/>
              <a:buAutoNum type="arabicPeriod"/>
              <a:defRPr/>
            </a:pPr>
            <a:endParaRPr lang="en-US" dirty="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latin typeface="Times New Roman"/>
                <a:cs typeface="Times New Roman"/>
              </a:rPr>
              <a:t>Regardless of the motivation to enter sex work, data indicate these MSM possess a rich mix of factors that put themselves and their clients at risk for both sexually-transmitted infections and HIV (</a:t>
            </a:r>
            <a:r>
              <a:rPr lang="en-US" b="0" dirty="0" err="1" smtClean="0">
                <a:latin typeface="Times New Roman"/>
                <a:cs typeface="Times New Roman"/>
              </a:rPr>
              <a:t>Phua</a:t>
            </a:r>
            <a:r>
              <a:rPr lang="en-US" b="0" dirty="0" smtClean="0">
                <a:latin typeface="Times New Roman"/>
                <a:cs typeface="Times New Roman"/>
              </a:rPr>
              <a:t>, </a:t>
            </a:r>
            <a:r>
              <a:rPr lang="en-US" b="0" dirty="0" err="1" smtClean="0">
                <a:latin typeface="Times New Roman"/>
                <a:cs typeface="Times New Roman"/>
              </a:rPr>
              <a:t>Ciambrone</a:t>
            </a:r>
            <a:r>
              <a:rPr lang="en-US" b="0" dirty="0" smtClean="0">
                <a:latin typeface="Times New Roman"/>
                <a:cs typeface="Times New Roman"/>
              </a:rPr>
              <a:t>, &amp; Vasquez, 2009; </a:t>
            </a:r>
            <a:r>
              <a:rPr lang="en-US" b="0" dirty="0" err="1" smtClean="0">
                <a:latin typeface="Times New Roman"/>
                <a:cs typeface="Times New Roman"/>
              </a:rPr>
              <a:t>Mimiaga</a:t>
            </a:r>
            <a:r>
              <a:rPr lang="en-US" b="0" dirty="0" smtClean="0">
                <a:latin typeface="Times New Roman"/>
                <a:cs typeface="Times New Roman"/>
              </a:rPr>
              <a:t>, </a:t>
            </a:r>
            <a:r>
              <a:rPr lang="en-US" b="0" dirty="0" err="1" smtClean="0">
                <a:latin typeface="Times New Roman"/>
                <a:cs typeface="Times New Roman"/>
              </a:rPr>
              <a:t>Reisner</a:t>
            </a:r>
            <a:r>
              <a:rPr lang="en-US" b="0" dirty="0" smtClean="0">
                <a:latin typeface="Times New Roman"/>
                <a:cs typeface="Times New Roman"/>
              </a:rPr>
              <a:t>, Tinsley, Mayer, &amp; </a:t>
            </a:r>
            <a:r>
              <a:rPr lang="en-US" b="0" dirty="0" err="1" smtClean="0">
                <a:latin typeface="Times New Roman"/>
                <a:cs typeface="Times New Roman"/>
              </a:rPr>
              <a:t>Safren</a:t>
            </a:r>
            <a:r>
              <a:rPr lang="en-US" b="0" dirty="0" smtClean="0">
                <a:latin typeface="Times New Roman"/>
                <a:cs typeface="Times New Roman"/>
              </a:rPr>
              <a:t>, 2008; Parsons, </a:t>
            </a:r>
            <a:r>
              <a:rPr lang="en-US" b="0" dirty="0" err="1" smtClean="0">
                <a:latin typeface="Times New Roman"/>
                <a:cs typeface="Times New Roman"/>
              </a:rPr>
              <a:t>Koken</a:t>
            </a:r>
            <a:r>
              <a:rPr lang="en-US" b="0" dirty="0" smtClean="0">
                <a:latin typeface="Times New Roman"/>
                <a:cs typeface="Times New Roman"/>
              </a:rPr>
              <a:t>, &amp; </a:t>
            </a:r>
            <a:r>
              <a:rPr lang="en-US" b="0" dirty="0" err="1" smtClean="0">
                <a:latin typeface="Times New Roman"/>
                <a:cs typeface="Times New Roman"/>
              </a:rPr>
              <a:t>Bimbi</a:t>
            </a:r>
            <a:r>
              <a:rPr lang="en-US" b="0" dirty="0" smtClean="0">
                <a:latin typeface="Times New Roman"/>
                <a:cs typeface="Times New Roman"/>
              </a:rPr>
              <a:t>, 2007; Parsons, </a:t>
            </a:r>
            <a:r>
              <a:rPr lang="en-US" b="0" dirty="0" err="1" smtClean="0">
                <a:latin typeface="Times New Roman"/>
                <a:cs typeface="Times New Roman"/>
              </a:rPr>
              <a:t>Koken</a:t>
            </a:r>
            <a:r>
              <a:rPr lang="en-US" b="0" dirty="0" smtClean="0">
                <a:latin typeface="Times New Roman"/>
                <a:cs typeface="Times New Roman"/>
              </a:rPr>
              <a:t>, &amp; </a:t>
            </a:r>
            <a:r>
              <a:rPr lang="en-US" b="0" dirty="0" err="1" smtClean="0">
                <a:latin typeface="Times New Roman"/>
                <a:cs typeface="Times New Roman"/>
              </a:rPr>
              <a:t>Bimbi</a:t>
            </a:r>
            <a:r>
              <a:rPr lang="en-US" b="0" dirty="0" smtClean="0">
                <a:latin typeface="Times New Roman"/>
                <a:cs typeface="Times New Roman"/>
              </a:rPr>
              <a:t>, 2004; </a:t>
            </a:r>
            <a:r>
              <a:rPr lang="en-US" b="0" dirty="0" err="1" smtClean="0">
                <a:latin typeface="Times New Roman"/>
                <a:cs typeface="Times New Roman"/>
              </a:rPr>
              <a:t>Uy</a:t>
            </a:r>
            <a:r>
              <a:rPr lang="en-US" b="0" dirty="0" smtClean="0">
                <a:latin typeface="Times New Roman"/>
                <a:cs typeface="Times New Roman"/>
              </a:rPr>
              <a:t>, Parsons, </a:t>
            </a:r>
            <a:r>
              <a:rPr lang="en-US" b="0" dirty="0" err="1" smtClean="0">
                <a:latin typeface="Times New Roman"/>
                <a:cs typeface="Times New Roman"/>
              </a:rPr>
              <a:t>Bimbi</a:t>
            </a:r>
            <a:r>
              <a:rPr lang="en-US" b="0" dirty="0" smtClean="0">
                <a:latin typeface="Times New Roman"/>
                <a:cs typeface="Times New Roman"/>
              </a:rPr>
              <a:t>, </a:t>
            </a:r>
            <a:r>
              <a:rPr lang="en-US" b="0" dirty="0" err="1" smtClean="0">
                <a:latin typeface="Times New Roman"/>
                <a:cs typeface="Times New Roman"/>
              </a:rPr>
              <a:t>Koken</a:t>
            </a:r>
            <a:r>
              <a:rPr lang="en-US" b="0" dirty="0" smtClean="0">
                <a:latin typeface="Times New Roman"/>
                <a:cs typeface="Times New Roman"/>
              </a:rPr>
              <a:t>, &amp; </a:t>
            </a:r>
            <a:r>
              <a:rPr lang="en-US" b="0" dirty="0" err="1" smtClean="0">
                <a:latin typeface="Times New Roman"/>
                <a:cs typeface="Times New Roman"/>
              </a:rPr>
              <a:t>Halkitis</a:t>
            </a:r>
            <a:r>
              <a:rPr lang="en-US" b="0" dirty="0" smtClean="0">
                <a:latin typeface="Times New Roman"/>
                <a:cs typeface="Times New Roman"/>
              </a:rPr>
              <a:t>, 2004). </a:t>
            </a:r>
          </a:p>
          <a:p>
            <a:endParaRPr lang="en-US" dirty="0"/>
          </a:p>
        </p:txBody>
      </p:sp>
      <p:sp>
        <p:nvSpPr>
          <p:cNvPr id="4" name="Date Placeholder 3"/>
          <p:cNvSpPr>
            <a:spLocks noGrp="1"/>
          </p:cNvSpPr>
          <p:nvPr>
            <p:ph type="dt" idx="10"/>
          </p:nvPr>
        </p:nvSpPr>
        <p:spPr/>
        <p:txBody>
          <a:bodyPr/>
          <a:lstStyle/>
          <a:p>
            <a:pPr>
              <a:defRPr/>
            </a:pPr>
            <a:r>
              <a:rPr lang="en-US" smtClean="0"/>
              <a:t>October 27, 2005</a:t>
            </a:r>
            <a:endParaRPr lang="en-US"/>
          </a:p>
        </p:txBody>
      </p:sp>
      <p:sp>
        <p:nvSpPr>
          <p:cNvPr id="5" name="Slide Number Placeholder 4"/>
          <p:cNvSpPr>
            <a:spLocks noGrp="1"/>
          </p:cNvSpPr>
          <p:nvPr>
            <p:ph type="sldNum" sz="quarter" idx="11"/>
          </p:nvPr>
        </p:nvSpPr>
        <p:spPr/>
        <p:txBody>
          <a:bodyPr/>
          <a:lstStyle/>
          <a:p>
            <a:pPr>
              <a:defRPr/>
            </a:pPr>
            <a:fld id="{2DD4DF9C-29CB-F046-94A1-2FB5C853B2D2}" type="slidenum">
              <a:rPr lang="en-US" smtClean="0"/>
              <a:pPr>
                <a:defRPr/>
              </a:pPr>
              <a:t>3</a:t>
            </a:fld>
            <a:endParaRPr lang="en-US"/>
          </a:p>
        </p:txBody>
      </p:sp>
    </p:spTree>
    <p:extLst>
      <p:ext uri="{BB962C8B-B14F-4D97-AF65-F5344CB8AC3E}">
        <p14:creationId xmlns:p14="http://schemas.microsoft.com/office/powerpoint/2010/main" val="528673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smtClean="0">
                <a:solidFill>
                  <a:schemeClr val="tx1"/>
                </a:solidFill>
                <a:effectLst/>
                <a:latin typeface="Times New Roman" charset="0"/>
                <a:ea typeface="ＭＳ Ｐゴシック" charset="0"/>
                <a:cs typeface="ＭＳ Ｐゴシック" charset="0"/>
              </a:rPr>
              <a:t>Perhaps the overall recent increase in unprotected anal intercourse among all MSM (Dawson, Ross, Henry, &amp; Freeman, 2005) could provide at least a partial explanation for the difference in the findings from slightly older studies to those that are more recent studies. </a:t>
            </a:r>
            <a:endParaRPr lang="en-US" dirty="0"/>
          </a:p>
        </p:txBody>
      </p:sp>
      <p:sp>
        <p:nvSpPr>
          <p:cNvPr id="4" name="Date Placeholder 3"/>
          <p:cNvSpPr>
            <a:spLocks noGrp="1"/>
          </p:cNvSpPr>
          <p:nvPr>
            <p:ph type="dt" idx="10"/>
          </p:nvPr>
        </p:nvSpPr>
        <p:spPr/>
        <p:txBody>
          <a:bodyPr/>
          <a:lstStyle/>
          <a:p>
            <a:pPr>
              <a:defRPr/>
            </a:pPr>
            <a:r>
              <a:rPr lang="en-US" smtClean="0"/>
              <a:t>October 27, 2005</a:t>
            </a:r>
            <a:endParaRPr lang="en-US"/>
          </a:p>
        </p:txBody>
      </p:sp>
      <p:sp>
        <p:nvSpPr>
          <p:cNvPr id="5" name="Slide Number Placeholder 4"/>
          <p:cNvSpPr>
            <a:spLocks noGrp="1"/>
          </p:cNvSpPr>
          <p:nvPr>
            <p:ph type="sldNum" sz="quarter" idx="11"/>
          </p:nvPr>
        </p:nvSpPr>
        <p:spPr/>
        <p:txBody>
          <a:bodyPr/>
          <a:lstStyle/>
          <a:p>
            <a:pPr>
              <a:defRPr/>
            </a:pPr>
            <a:fld id="{2DD4DF9C-29CB-F046-94A1-2FB5C853B2D2}" type="slidenum">
              <a:rPr lang="en-US" smtClean="0"/>
              <a:pPr>
                <a:defRPr/>
              </a:pPr>
              <a:t>7</a:t>
            </a:fld>
            <a:endParaRPr lang="en-US"/>
          </a:p>
        </p:txBody>
      </p:sp>
    </p:spTree>
    <p:extLst>
      <p:ext uri="{BB962C8B-B14F-4D97-AF65-F5344CB8AC3E}">
        <p14:creationId xmlns:p14="http://schemas.microsoft.com/office/powerpoint/2010/main" val="36312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F4C8F15C-8A93-F743-9419-F4422441EBE3}" type="slidenum">
              <a:rPr lang="en-US"/>
              <a:pPr>
                <a:defRPr/>
              </a:pPr>
              <a:t>40</a:t>
            </a:fld>
            <a:endParaRPr lang="en-US"/>
          </a:p>
        </p:txBody>
      </p:sp>
      <p:sp>
        <p:nvSpPr>
          <p:cNvPr id="72706" name="Rectangle 2"/>
          <p:cNvSpPr>
            <a:spLocks noGrp="1" noRot="1" noChangeAspect="1" noChangeArrowheads="1" noTextEdit="1"/>
          </p:cNvSpPr>
          <p:nvPr>
            <p:ph type="sldImg"/>
          </p:nvPr>
        </p:nvSpPr>
        <p:spPr>
          <a:xfrm>
            <a:off x="1120775" y="696913"/>
            <a:ext cx="4648200" cy="3486150"/>
          </a:xfrm>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xfrm>
            <a:off x="920750" y="4414838"/>
            <a:ext cx="5040313" cy="4184650"/>
          </a:xfrm>
        </p:spPr>
        <p:txBody>
          <a:bodyPr lIns="89224" tIns="44611" rIns="89224" bIns="44611"/>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4" name="Picture 45" descr="grad-logoHeader-gif"/>
          <p:cNvPicPr>
            <a:picLocks noChangeAspect="1" noChangeArrowheads="1"/>
          </p:cNvPicPr>
          <p:nvPr/>
        </p:nvPicPr>
        <p:blipFill>
          <a:blip r:embed="rId3">
            <a:extLst>
              <a:ext uri="{28A0092B-C50C-407E-A947-70E740481C1C}">
                <a14:useLocalDpi xmlns:a14="http://schemas.microsoft.com/office/drawing/2010/main" val="0"/>
              </a:ext>
            </a:extLst>
          </a:blip>
          <a:srcRect r="3226" b="24161"/>
          <a:stretch>
            <a:fillRect/>
          </a:stretch>
        </p:blipFill>
        <p:spPr bwMode="auto">
          <a:xfrm>
            <a:off x="0" y="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0"/>
          <p:cNvSpPr>
            <a:spLocks noGrp="1" noChangeArrowheads="1"/>
          </p:cNvSpPr>
          <p:nvPr>
            <p:ph type="ctrTitle"/>
          </p:nvPr>
        </p:nvSpPr>
        <p:spPr>
          <a:xfrm>
            <a:off x="838200" y="3200400"/>
            <a:ext cx="7467600" cy="914400"/>
          </a:xfrm>
        </p:spPr>
        <p:txBody>
          <a:bodyPr/>
          <a:lstStyle>
            <a:lvl1pPr algn="ctr">
              <a:defRPr/>
            </a:lvl1pPr>
          </a:lstStyle>
          <a:p>
            <a:pPr lvl="0"/>
            <a:r>
              <a:rPr lang="en-US" noProof="0" smtClean="0"/>
              <a:t>Click to edit Master title stylej;lkj</a:t>
            </a:r>
          </a:p>
        </p:txBody>
      </p:sp>
      <p:sp>
        <p:nvSpPr>
          <p:cNvPr id="3083" name="Rectangle 11"/>
          <p:cNvSpPr>
            <a:spLocks noGrp="1" noChangeArrowheads="1"/>
          </p:cNvSpPr>
          <p:nvPr>
            <p:ph type="subTitle" idx="1"/>
          </p:nvPr>
        </p:nvSpPr>
        <p:spPr>
          <a:xfrm>
            <a:off x="1295400" y="4114800"/>
            <a:ext cx="6400800" cy="1752600"/>
          </a:xfrm>
        </p:spPr>
        <p:txBody>
          <a:bodyPr/>
          <a:lstStyle>
            <a:lvl1pPr marL="0" indent="0" algn="ctr">
              <a:buFontTx/>
              <a:buNone/>
              <a:defRPr sz="2000">
                <a:solidFill>
                  <a:srgbClr val="FFFFFF"/>
                </a:solidFill>
              </a:defRPr>
            </a:lvl1pPr>
          </a:lstStyle>
          <a:p>
            <a:pPr lvl="0"/>
            <a:r>
              <a:rPr lang="en-US" noProof="0" smtClean="0"/>
              <a:t>Click to edit Master subtitle stylelkjlkj</a:t>
            </a:r>
          </a:p>
        </p:txBody>
      </p:sp>
      <p:sp>
        <p:nvSpPr>
          <p:cNvPr id="5" name="Rectangle 16"/>
          <p:cNvSpPr>
            <a:spLocks noGrp="1" noChangeArrowheads="1"/>
          </p:cNvSpPr>
          <p:nvPr>
            <p:ph type="dt" sz="quarter" idx="10"/>
          </p:nvPr>
        </p:nvSpPr>
        <p:spPr bwMode="auto">
          <a:xfrm>
            <a:off x="304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spcBef>
                <a:spcPct val="0"/>
              </a:spcBef>
              <a:buFontTx/>
              <a:buNone/>
              <a:defRPr sz="1400" smtClean="0">
                <a:solidFill>
                  <a:schemeClr val="tx1"/>
                </a:solidFill>
                <a:cs typeface="+mn-cs"/>
              </a:defRPr>
            </a:lvl1pPr>
          </a:lstStyle>
          <a:p>
            <a:pPr>
              <a:defRPr/>
            </a:pPr>
            <a:r>
              <a:rPr lang="en-US"/>
              <a:t>October 27, 2005lkjlk</a:t>
            </a:r>
          </a:p>
        </p:txBody>
      </p:sp>
    </p:spTree>
    <p:extLst>
      <p:ext uri="{BB962C8B-B14F-4D97-AF65-F5344CB8AC3E}">
        <p14:creationId xmlns:p14="http://schemas.microsoft.com/office/powerpoint/2010/main" val="16263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103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8097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2768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45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434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76967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5240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886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002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6394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896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041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24422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1026" name="Picture 33" descr="logo-bgCol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9" descr="logo-bg"/>
          <p:cNvPicPr>
            <a:picLocks noChangeAspect="1" noChangeArrowheads="1"/>
          </p:cNvPicPr>
          <p:nvPr/>
        </p:nvPicPr>
        <p:blipFill>
          <a:blip r:embed="rId15">
            <a:extLst>
              <a:ext uri="{28A0092B-C50C-407E-A947-70E740481C1C}">
                <a14:useLocalDpi xmlns:a14="http://schemas.microsoft.com/office/drawing/2010/main" val="0"/>
              </a:ext>
            </a:extLst>
          </a:blip>
          <a:srcRect r="3226"/>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Grp="1" noChangeArrowheads="1"/>
          </p:cNvSpPr>
          <p:nvPr>
            <p:ph type="title"/>
          </p:nvPr>
        </p:nvSpPr>
        <p:spPr bwMode="auto">
          <a:xfrm>
            <a:off x="457200" y="0"/>
            <a:ext cx="7239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3" name="Rectangle 15"/>
          <p:cNvSpPr>
            <a:spLocks noGrp="1" noChangeArrowheads="1"/>
          </p:cNvSpPr>
          <p:nvPr>
            <p:ph type="body" idx="1"/>
          </p:nvPr>
        </p:nvSpPr>
        <p:spPr bwMode="auto">
          <a:xfrm>
            <a:off x="457200" y="1524000"/>
            <a:ext cx="7086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05" name="Picture 57"/>
          <p:cNvPicPr>
            <a:picLocks noChangeAspect="1" noChangeArrowheads="1"/>
          </p:cNvPicPr>
          <p:nvPr/>
        </p:nvPicPr>
        <p:blipFill>
          <a:blip r:embed="rId16">
            <a:extLst>
              <a:ext uri="{28A0092B-C50C-407E-A947-70E740481C1C}">
                <a14:useLocalDpi xmlns:a14="http://schemas.microsoft.com/office/drawing/2010/main" val="0"/>
              </a:ext>
            </a:extLst>
          </a:blip>
          <a:srcRect l="-5443" t="-5479" r="2040" b="7945"/>
          <a:stretch>
            <a:fillRect/>
          </a:stretch>
        </p:blipFill>
        <p:spPr bwMode="auto">
          <a:xfrm>
            <a:off x="7620000" y="6248400"/>
            <a:ext cx="1295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06" name="Line 58"/>
          <p:cNvSpPr>
            <a:spLocks noChangeShapeType="1"/>
          </p:cNvSpPr>
          <p:nvPr/>
        </p:nvSpPr>
        <p:spPr bwMode="auto">
          <a:xfrm>
            <a:off x="1066800" y="6248400"/>
            <a:ext cx="0" cy="609600"/>
          </a:xfrm>
          <a:prstGeom prst="line">
            <a:avLst/>
          </a:prstGeom>
          <a:noFill/>
          <a:ln w="9525">
            <a:solidFill>
              <a:srgbClr val="CC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2109" name="Text Box 61"/>
          <p:cNvSpPr txBox="1">
            <a:spLocks noChangeArrowheads="1"/>
          </p:cNvSpPr>
          <p:nvPr/>
        </p:nvSpPr>
        <p:spPr bwMode="auto">
          <a:xfrm>
            <a:off x="9661525" y="217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FontTx/>
              <a:buNone/>
              <a:defRPr/>
            </a:pPr>
            <a:endParaRPr lang="en-US">
              <a:solidFill>
                <a:schemeClr val="tx1"/>
              </a:solidFill>
              <a:cs typeface="+mn-cs"/>
            </a:endParaRP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chemeClr val="bg2"/>
          </a:solidFill>
          <a:latin typeface="+mj-lt"/>
          <a:ea typeface="+mj-ea"/>
          <a:cs typeface="ＭＳ Ｐゴシック" charset="0"/>
        </a:defRPr>
      </a:lvl1pPr>
      <a:lvl2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chemeClr val="bg2"/>
          </a:solidFill>
          <a:latin typeface="Arial" charset="0"/>
          <a:ea typeface="ＭＳ Ｐゴシック" charset="0"/>
        </a:defRPr>
      </a:lvl6pPr>
      <a:lvl7pPr marL="914400" algn="l" rtl="0" fontAlgn="base">
        <a:spcBef>
          <a:spcPct val="0"/>
        </a:spcBef>
        <a:spcAft>
          <a:spcPct val="0"/>
        </a:spcAft>
        <a:defRPr sz="3200" b="1">
          <a:solidFill>
            <a:schemeClr val="bg2"/>
          </a:solidFill>
          <a:latin typeface="Arial" charset="0"/>
          <a:ea typeface="ＭＳ Ｐゴシック" charset="0"/>
        </a:defRPr>
      </a:lvl7pPr>
      <a:lvl8pPr marL="1371600" algn="l" rtl="0" fontAlgn="base">
        <a:spcBef>
          <a:spcPct val="0"/>
        </a:spcBef>
        <a:spcAft>
          <a:spcPct val="0"/>
        </a:spcAft>
        <a:defRPr sz="3200" b="1">
          <a:solidFill>
            <a:schemeClr val="bg2"/>
          </a:solidFill>
          <a:latin typeface="Arial" charset="0"/>
          <a:ea typeface="ＭＳ Ｐゴシック" charset="0"/>
        </a:defRPr>
      </a:lvl8pPr>
      <a:lvl9pPr marL="1828800" algn="l" rtl="0" fontAlgn="base">
        <a:spcBef>
          <a:spcPct val="0"/>
        </a:spcBef>
        <a:spcAft>
          <a:spcPct val="0"/>
        </a:spcAft>
        <a:defRPr sz="3200" b="1">
          <a:solidFill>
            <a:schemeClr val="bg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000">
          <a:solidFill>
            <a:schemeClr val="bg2"/>
          </a:solidFill>
          <a:latin typeface="+mn-lt"/>
          <a:ea typeface="+mn-ea"/>
        </a:defRPr>
      </a:lvl3pPr>
      <a:lvl4pPr marL="1600200" indent="-228600" algn="l" rtl="0" eaLnBrk="0" fontAlgn="base" hangingPunct="0">
        <a:spcBef>
          <a:spcPct val="20000"/>
        </a:spcBef>
        <a:spcAft>
          <a:spcPct val="0"/>
        </a:spcAft>
        <a:buChar char="•"/>
        <a:defRPr>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124200" y="1905000"/>
            <a:ext cx="2971800" cy="685800"/>
          </a:xfrm>
        </p:spPr>
        <p:txBody>
          <a:bodyPr/>
          <a:lstStyle/>
          <a:p>
            <a:pPr algn="l" eaLnBrk="1" hangingPunct="1"/>
            <a:r>
              <a:rPr lang="en-US" sz="2800" b="0">
                <a:latin typeface="Times New Roman" charset="0"/>
                <a:ea typeface="ＭＳ Ｐゴシック" charset="0"/>
              </a:rPr>
              <a:t>                                 </a:t>
            </a:r>
            <a:br>
              <a:rPr lang="en-US" sz="2800" b="0">
                <a:latin typeface="Times New Roman" charset="0"/>
                <a:ea typeface="ＭＳ Ｐゴシック" charset="0"/>
              </a:rPr>
            </a:br>
            <a:r>
              <a:rPr lang="en-US" sz="2800" b="0">
                <a:latin typeface="Times New Roman" charset="0"/>
                <a:ea typeface="ＭＳ Ｐゴシック" charset="0"/>
              </a:rPr>
              <a:t/>
            </a:r>
            <a:br>
              <a:rPr lang="en-US" sz="2800" b="0">
                <a:latin typeface="Times New Roman" charset="0"/>
                <a:ea typeface="ＭＳ Ｐゴシック" charset="0"/>
              </a:rPr>
            </a:br>
            <a:endParaRPr lang="en-US" sz="2800" b="0">
              <a:latin typeface="Arial" charset="0"/>
              <a:ea typeface="ＭＳ Ｐゴシック" charset="0"/>
            </a:endParaRPr>
          </a:p>
        </p:txBody>
      </p:sp>
      <p:sp>
        <p:nvSpPr>
          <p:cNvPr id="71684" name="Text Box 4"/>
          <p:cNvSpPr txBox="1">
            <a:spLocks noChangeArrowheads="1"/>
          </p:cNvSpPr>
          <p:nvPr/>
        </p:nvSpPr>
        <p:spPr bwMode="auto">
          <a:xfrm>
            <a:off x="0" y="2019300"/>
            <a:ext cx="9144000" cy="459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None/>
              <a:defRPr/>
            </a:pPr>
            <a:r>
              <a:rPr lang="en-US" sz="4000" dirty="0"/>
              <a:t>Risk for a Price? Higher and Lower Risk Sexual Activity Solicitations in On-Line Male Sex Worker </a:t>
            </a:r>
            <a:r>
              <a:rPr lang="en-US" sz="4000" dirty="0" smtClean="0"/>
              <a:t>Profiles</a:t>
            </a:r>
            <a:endParaRPr lang="en-US" dirty="0" smtClean="0">
              <a:cs typeface="+mn-cs"/>
            </a:endParaRPr>
          </a:p>
          <a:p>
            <a:pPr>
              <a:buFontTx/>
              <a:buNone/>
              <a:defRPr/>
            </a:pPr>
            <a:endParaRPr lang="en-US" dirty="0">
              <a:cs typeface="+mn-cs"/>
            </a:endParaRPr>
          </a:p>
          <a:p>
            <a:pPr>
              <a:buFontTx/>
              <a:buNone/>
              <a:defRPr/>
            </a:pPr>
            <a:r>
              <a:rPr lang="en-US" dirty="0" smtClean="0">
                <a:cs typeface="+mn-cs"/>
              </a:rPr>
              <a:t>Christopher </a:t>
            </a:r>
            <a:r>
              <a:rPr lang="en-US" dirty="0">
                <a:cs typeface="+mn-cs"/>
              </a:rPr>
              <a:t>W. </a:t>
            </a:r>
            <a:r>
              <a:rPr lang="en-US" dirty="0">
                <a:cs typeface="+mn-cs"/>
              </a:rPr>
              <a:t>Blackwell, Ph.D., ARNP, ANP-BC, CNE</a:t>
            </a:r>
          </a:p>
          <a:p>
            <a:pPr>
              <a:buFontTx/>
              <a:buNone/>
              <a:defRPr/>
            </a:pPr>
            <a:r>
              <a:rPr lang="en-US" i="1" dirty="0">
                <a:cs typeface="+mn-cs"/>
              </a:rPr>
              <a:t>Assistant Professor</a:t>
            </a:r>
            <a:r>
              <a:rPr lang="en-US" dirty="0">
                <a:cs typeface="+mn-cs"/>
              </a:rPr>
              <a:t>, College of </a:t>
            </a:r>
            <a:r>
              <a:rPr lang="en-US" dirty="0" smtClean="0">
                <a:cs typeface="+mn-cs"/>
              </a:rPr>
              <a:t>Nursing</a:t>
            </a:r>
          </a:p>
          <a:p>
            <a:pPr>
              <a:buFontTx/>
              <a:buNone/>
              <a:defRPr/>
            </a:pPr>
            <a:r>
              <a:rPr lang="en-US" dirty="0" smtClean="0">
                <a:cs typeface="+mn-cs"/>
              </a:rPr>
              <a:t>Sophia F. </a:t>
            </a:r>
            <a:r>
              <a:rPr lang="en-US" dirty="0" err="1" smtClean="0">
                <a:cs typeface="+mn-cs"/>
              </a:rPr>
              <a:t>Dziegielewski</a:t>
            </a:r>
            <a:r>
              <a:rPr lang="en-US" dirty="0" smtClean="0">
                <a:cs typeface="+mn-cs"/>
              </a:rPr>
              <a:t>, Ph.D., LISW</a:t>
            </a:r>
          </a:p>
          <a:p>
            <a:pPr>
              <a:buFontTx/>
              <a:buNone/>
              <a:defRPr/>
            </a:pPr>
            <a:r>
              <a:rPr lang="en-US" i="1" dirty="0" smtClean="0">
                <a:cs typeface="+mn-cs"/>
              </a:rPr>
              <a:t>Professor</a:t>
            </a:r>
            <a:r>
              <a:rPr lang="en-US" dirty="0" smtClean="0">
                <a:cs typeface="+mn-cs"/>
              </a:rPr>
              <a:t>, School of Social Work, College of Health &amp; Public Affairs</a:t>
            </a:r>
            <a:endParaRPr lang="en-US" i="1" dirty="0">
              <a:cs typeface="+mn-cs"/>
            </a:endParaRPr>
          </a:p>
          <a:p>
            <a:pPr>
              <a:buFontTx/>
              <a:buNone/>
              <a:defRPr/>
            </a:pPr>
            <a:r>
              <a:rPr lang="en-US" dirty="0">
                <a:cs typeface="+mn-cs"/>
              </a:rPr>
              <a:t>University of Central Florida</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001000" cy="1219200"/>
          </a:xfrm>
        </p:spPr>
        <p:txBody>
          <a:bodyPr/>
          <a:lstStyle/>
          <a:p>
            <a:r>
              <a:rPr lang="en-US" i="1" dirty="0" smtClean="0">
                <a:latin typeface="Times New Roman"/>
                <a:cs typeface="Times New Roman"/>
              </a:rPr>
              <a:t>Methods: Sampling</a:t>
            </a:r>
            <a:r>
              <a:rPr lang="en-US" i="1" dirty="0">
                <a:latin typeface="Times New Roman"/>
                <a:cs typeface="Times New Roman"/>
              </a:rPr>
              <a:t>, Data Collection, and Protection of Human Subjects</a:t>
            </a:r>
            <a:r>
              <a:rPr lang="en-US" dirty="0">
                <a:latin typeface="Times New Roman"/>
                <a:cs typeface="Times New Roman"/>
              </a:rPr>
              <a:t/>
            </a:r>
            <a:br>
              <a:rPr lang="en-US" dirty="0">
                <a:latin typeface="Times New Roman"/>
                <a:cs typeface="Times New Roman"/>
              </a:rPr>
            </a:br>
            <a:endParaRPr lang="en-US" dirty="0">
              <a:latin typeface="Times New Roman"/>
              <a:cs typeface="Times New Roman"/>
            </a:endParaRPr>
          </a:p>
        </p:txBody>
      </p:sp>
      <p:sp>
        <p:nvSpPr>
          <p:cNvPr id="3" name="Content Placeholder 2"/>
          <p:cNvSpPr>
            <a:spLocks noGrp="1"/>
          </p:cNvSpPr>
          <p:nvPr>
            <p:ph idx="1"/>
          </p:nvPr>
        </p:nvSpPr>
        <p:spPr>
          <a:xfrm>
            <a:off x="152400" y="1371600"/>
            <a:ext cx="8839200" cy="4876800"/>
          </a:xfrm>
        </p:spPr>
        <p:txBody>
          <a:bodyPr/>
          <a:lstStyle/>
          <a:p>
            <a:r>
              <a:rPr lang="en-US" sz="2600" b="0" dirty="0" smtClean="0">
                <a:latin typeface="Times New Roman"/>
                <a:cs typeface="Times New Roman"/>
              </a:rPr>
              <a:t>Data </a:t>
            </a:r>
            <a:r>
              <a:rPr lang="en-US" sz="2600" b="0" dirty="0">
                <a:latin typeface="Times New Roman"/>
                <a:cs typeface="Times New Roman"/>
              </a:rPr>
              <a:t>from individual profiles on a popular Internet-based Web site utilized by male sex workers within the United States to recruit clients were collected. </a:t>
            </a:r>
            <a:endParaRPr lang="en-US" sz="2600" b="0" dirty="0" smtClean="0">
              <a:latin typeface="Times New Roman"/>
              <a:cs typeface="Times New Roman"/>
            </a:endParaRPr>
          </a:p>
          <a:p>
            <a:r>
              <a:rPr lang="en-US" sz="2600" b="0" dirty="0" smtClean="0">
                <a:latin typeface="Times New Roman"/>
                <a:cs typeface="Times New Roman"/>
              </a:rPr>
              <a:t>The </a:t>
            </a:r>
            <a:r>
              <a:rPr lang="en-US" sz="2600" b="0" dirty="0">
                <a:latin typeface="Times New Roman"/>
                <a:cs typeface="Times New Roman"/>
              </a:rPr>
              <a:t>State of Florida was selected as the source of the sample because other peer-reviewed published research studies assessing the use of the Internet to meet sexual partners have used Florida as a source for sampling (Blackwell, 2009, 2010).  </a:t>
            </a:r>
            <a:endParaRPr lang="en-US" sz="2600" b="0" dirty="0" smtClean="0">
              <a:latin typeface="Times New Roman"/>
              <a:cs typeface="Times New Roman"/>
            </a:endParaRPr>
          </a:p>
          <a:p>
            <a:r>
              <a:rPr lang="en-US" sz="2600" b="0" dirty="0" smtClean="0">
                <a:latin typeface="Times New Roman"/>
                <a:cs typeface="Times New Roman"/>
              </a:rPr>
              <a:t>In </a:t>
            </a:r>
            <a:r>
              <a:rPr lang="en-US" sz="2600" b="0" dirty="0">
                <a:latin typeface="Times New Roman"/>
                <a:cs typeface="Times New Roman"/>
              </a:rPr>
              <a:t>addition, Florida has a diverse population and has representative numbers of minorities, including Hispanics and African Americans, who are disproportionately affected by HIV (Centers for Disease Control and Prevention, 2010). </a:t>
            </a:r>
            <a:endParaRPr lang="en-US" sz="2600" b="0" dirty="0">
              <a:latin typeface="Times New Roman"/>
              <a:cs typeface="Times New Roman"/>
            </a:endParaRPr>
          </a:p>
        </p:txBody>
      </p:sp>
    </p:spTree>
    <p:extLst>
      <p:ext uri="{BB962C8B-B14F-4D97-AF65-F5344CB8AC3E}">
        <p14:creationId xmlns:p14="http://schemas.microsoft.com/office/powerpoint/2010/main" val="93469697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7" y="84667"/>
            <a:ext cx="7239000" cy="1219200"/>
          </a:xfrm>
        </p:spPr>
        <p:txBody>
          <a:bodyPr/>
          <a:lstStyle/>
          <a:p>
            <a:r>
              <a:rPr lang="en-US" i="1" dirty="0" smtClean="0">
                <a:latin typeface="Times New Roman"/>
                <a:cs typeface="Times New Roman"/>
              </a:rPr>
              <a:t>Methods: Sampling, Data Collection, and Protection of Human Subjects</a:t>
            </a:r>
            <a:r>
              <a:rPr lang="en-US" dirty="0" smtClean="0">
                <a:latin typeface="Times New Roman"/>
                <a:cs typeface="Times New Roman"/>
              </a:rPr>
              <a:t/>
            </a:r>
            <a:br>
              <a:rPr lang="en-US" dirty="0" smtClean="0">
                <a:latin typeface="Times New Roman"/>
                <a:cs typeface="Times New Roman"/>
              </a:rPr>
            </a:br>
            <a:endParaRPr lang="en-US" dirty="0"/>
          </a:p>
        </p:txBody>
      </p:sp>
      <p:sp>
        <p:nvSpPr>
          <p:cNvPr id="3" name="Content Placeholder 2"/>
          <p:cNvSpPr>
            <a:spLocks noGrp="1"/>
          </p:cNvSpPr>
          <p:nvPr>
            <p:ph idx="1"/>
          </p:nvPr>
        </p:nvSpPr>
        <p:spPr>
          <a:xfrm>
            <a:off x="152400" y="1371600"/>
            <a:ext cx="8763000" cy="4648200"/>
          </a:xfrm>
        </p:spPr>
        <p:txBody>
          <a:bodyPr/>
          <a:lstStyle/>
          <a:p>
            <a:r>
              <a:rPr lang="en-US" b="0" dirty="0" smtClean="0">
                <a:latin typeface="Times New Roman"/>
                <a:cs typeface="Times New Roman"/>
              </a:rPr>
              <a:t>Data were collected from every profile listed in Florida (</a:t>
            </a:r>
            <a:r>
              <a:rPr lang="en-US" b="0" i="1" dirty="0" smtClean="0">
                <a:latin typeface="Times New Roman"/>
                <a:cs typeface="Times New Roman"/>
              </a:rPr>
              <a:t>n</a:t>
            </a:r>
            <a:r>
              <a:rPr lang="en-US" b="0" dirty="0" smtClean="0">
                <a:latin typeface="Times New Roman"/>
                <a:cs typeface="Times New Roman"/>
              </a:rPr>
              <a:t> = 163) that specifically listed a safe sex categorization (“always safe,” “sometimes safe,” or “never safe”). </a:t>
            </a:r>
          </a:p>
          <a:p>
            <a:r>
              <a:rPr lang="en-US" b="0" dirty="0" smtClean="0">
                <a:latin typeface="Times New Roman"/>
                <a:cs typeface="Times New Roman"/>
              </a:rPr>
              <a:t>While new profiles were added to the site daily, they were not included in the data collection process. </a:t>
            </a:r>
          </a:p>
          <a:p>
            <a:r>
              <a:rPr lang="en-US" b="0" dirty="0" smtClean="0">
                <a:latin typeface="Times New Roman"/>
                <a:cs typeface="Times New Roman"/>
              </a:rPr>
              <a:t>In addition, any profile that advertised </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smtClean="0">
                <a:latin typeface="Times New Roman"/>
                <a:cs typeface="Times New Roman"/>
              </a:rPr>
              <a:t>services from more than one individual </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smtClean="0">
                <a:latin typeface="Times New Roman"/>
                <a:cs typeface="Times New Roman"/>
              </a:rPr>
              <a:t>sex worker (for example, couples </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smtClean="0">
                <a:latin typeface="Times New Roman"/>
                <a:cs typeface="Times New Roman"/>
              </a:rPr>
              <a:t>advertising services) were excluded </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smtClean="0">
                <a:latin typeface="Times New Roman"/>
                <a:cs typeface="Times New Roman"/>
              </a:rPr>
              <a:t>from the study. </a:t>
            </a:r>
          </a:p>
          <a:p>
            <a:endParaRPr lang="en-US" dirty="0"/>
          </a:p>
        </p:txBody>
      </p:sp>
      <p:pic>
        <p:nvPicPr>
          <p:cNvPr id="4" name="Picture 3"/>
          <p:cNvPicPr>
            <a:picLocks noChangeAspect="1"/>
          </p:cNvPicPr>
          <p:nvPr/>
        </p:nvPicPr>
        <p:blipFill>
          <a:blip r:embed="rId2"/>
          <a:stretch>
            <a:fillRect/>
          </a:stretch>
        </p:blipFill>
        <p:spPr>
          <a:xfrm>
            <a:off x="5562599" y="3200400"/>
            <a:ext cx="3318329" cy="2965315"/>
          </a:xfrm>
          <a:prstGeom prst="rect">
            <a:avLst/>
          </a:prstGeom>
        </p:spPr>
      </p:pic>
    </p:spTree>
    <p:extLst>
      <p:ext uri="{BB962C8B-B14F-4D97-AF65-F5344CB8AC3E}">
        <p14:creationId xmlns:p14="http://schemas.microsoft.com/office/powerpoint/2010/main" val="19457945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84667"/>
            <a:ext cx="8534400" cy="1219200"/>
          </a:xfrm>
        </p:spPr>
        <p:txBody>
          <a:bodyPr/>
          <a:lstStyle/>
          <a:p>
            <a:r>
              <a:rPr lang="en-US" i="1" dirty="0" smtClean="0">
                <a:latin typeface="Times New Roman"/>
                <a:cs typeface="Times New Roman"/>
              </a:rPr>
              <a:t>Methods: Sampling, Data Collection, and Protection of Human Subjects</a:t>
            </a:r>
            <a:r>
              <a:rPr lang="en-US" dirty="0" smtClean="0">
                <a:latin typeface="Times New Roman"/>
                <a:cs typeface="Times New Roman"/>
              </a:rPr>
              <a:t/>
            </a:r>
            <a:br>
              <a:rPr lang="en-US" dirty="0" smtClean="0">
                <a:latin typeface="Times New Roman"/>
                <a:cs typeface="Times New Roman"/>
              </a:rPr>
            </a:br>
            <a:endParaRPr lang="en-US" dirty="0"/>
          </a:p>
        </p:txBody>
      </p:sp>
      <p:sp>
        <p:nvSpPr>
          <p:cNvPr id="3" name="Content Placeholder 2"/>
          <p:cNvSpPr>
            <a:spLocks noGrp="1"/>
          </p:cNvSpPr>
          <p:nvPr>
            <p:ph idx="1"/>
          </p:nvPr>
        </p:nvSpPr>
        <p:spPr>
          <a:xfrm>
            <a:off x="0" y="1143000"/>
            <a:ext cx="9144000" cy="4495800"/>
          </a:xfrm>
        </p:spPr>
        <p:txBody>
          <a:bodyPr/>
          <a:lstStyle/>
          <a:p>
            <a:r>
              <a:rPr lang="en-US" sz="2200" b="0" dirty="0">
                <a:latin typeface="Times New Roman"/>
                <a:cs typeface="Times New Roman"/>
              </a:rPr>
              <a:t>Data were collected over a period of approximately 30 days. </a:t>
            </a:r>
            <a:endParaRPr lang="en-US" sz="2200" b="0" dirty="0" smtClean="0">
              <a:latin typeface="Times New Roman"/>
              <a:cs typeface="Times New Roman"/>
            </a:endParaRPr>
          </a:p>
          <a:p>
            <a:r>
              <a:rPr lang="en-US" sz="2200" b="0" dirty="0" smtClean="0">
                <a:latin typeface="Times New Roman"/>
                <a:cs typeface="Times New Roman"/>
              </a:rPr>
              <a:t>Information </a:t>
            </a:r>
            <a:r>
              <a:rPr lang="en-US" sz="2200" b="0" dirty="0">
                <a:latin typeface="Times New Roman"/>
                <a:cs typeface="Times New Roman"/>
              </a:rPr>
              <a:t>pertaining to each sex worker's reported age, race/ethnicity, various advertised sexual behaviors, drug use, smoking, sexual orientation, non-sexually-related services, and cost of services was obtained. </a:t>
            </a:r>
            <a:endParaRPr lang="en-US" sz="2200" b="0" dirty="0" smtClean="0">
              <a:latin typeface="Times New Roman"/>
              <a:cs typeface="Times New Roman"/>
            </a:endParaRPr>
          </a:p>
          <a:p>
            <a:r>
              <a:rPr lang="en-US" sz="2200" b="0" dirty="0" smtClean="0">
                <a:latin typeface="Times New Roman"/>
                <a:cs typeface="Times New Roman"/>
              </a:rPr>
              <a:t>In </a:t>
            </a:r>
            <a:r>
              <a:rPr lang="en-US" sz="2200" b="0" dirty="0">
                <a:latin typeface="Times New Roman"/>
                <a:cs typeface="Times New Roman"/>
              </a:rPr>
              <a:t>addition, data regarding the manner in which the sex worker categorized the safety of his sexual behaviors with clients as “always safe,” “sometimes safe,” or “never safe” were collected. </a:t>
            </a:r>
            <a:endParaRPr lang="en-US" sz="2200" b="0" dirty="0" smtClean="0">
              <a:latin typeface="Times New Roman"/>
              <a:cs typeface="Times New Roman"/>
            </a:endParaRPr>
          </a:p>
          <a:p>
            <a:r>
              <a:rPr lang="en-US" sz="2200" b="0" dirty="0" smtClean="0">
                <a:latin typeface="Times New Roman"/>
                <a:cs typeface="Times New Roman"/>
              </a:rPr>
              <a:t>The </a:t>
            </a:r>
            <a:r>
              <a:rPr lang="en-US" sz="2200" b="0" dirty="0">
                <a:latin typeface="Times New Roman"/>
                <a:cs typeface="Times New Roman"/>
              </a:rPr>
              <a:t>Institutional Review Board within the Office of Research and Commercialization at the University of Central Florida declared the study exempt for review. </a:t>
            </a:r>
            <a:endParaRPr lang="en-US" sz="2200" b="0" dirty="0" smtClean="0">
              <a:latin typeface="Times New Roman"/>
              <a:cs typeface="Times New Roman"/>
            </a:endParaRPr>
          </a:p>
          <a:p>
            <a:r>
              <a:rPr lang="en-US" sz="2200" b="0" dirty="0" smtClean="0">
                <a:latin typeface="Times New Roman"/>
                <a:cs typeface="Times New Roman"/>
              </a:rPr>
              <a:t>At </a:t>
            </a:r>
            <a:r>
              <a:rPr lang="en-US" sz="2200" b="0" dirty="0">
                <a:latin typeface="Times New Roman"/>
                <a:cs typeface="Times New Roman"/>
              </a:rPr>
              <a:t>no time did interaction with the participants on the site occur. </a:t>
            </a:r>
            <a:endParaRPr lang="en-US" sz="2200" b="0" dirty="0" smtClean="0">
              <a:latin typeface="Times New Roman"/>
              <a:cs typeface="Times New Roman"/>
            </a:endParaRPr>
          </a:p>
          <a:p>
            <a:r>
              <a:rPr lang="en-US" sz="2200" b="0" dirty="0" smtClean="0">
                <a:latin typeface="Times New Roman"/>
                <a:cs typeface="Times New Roman"/>
              </a:rPr>
              <a:t>To </a:t>
            </a:r>
            <a:r>
              <a:rPr lang="en-US" sz="2200" b="0" dirty="0">
                <a:latin typeface="Times New Roman"/>
                <a:cs typeface="Times New Roman"/>
              </a:rPr>
              <a:t>prevent repetitive sampling and provide a restarting point between data collection periods, user names were recorded but were not used in any other aspect of the study. </a:t>
            </a:r>
            <a:endParaRPr lang="en-US" sz="2200" b="0" dirty="0">
              <a:latin typeface="Times New Roman"/>
              <a:cs typeface="Times New Roman"/>
            </a:endParaRPr>
          </a:p>
        </p:txBody>
      </p:sp>
    </p:spTree>
    <p:extLst>
      <p:ext uri="{BB962C8B-B14F-4D97-AF65-F5344CB8AC3E}">
        <p14:creationId xmlns:p14="http://schemas.microsoft.com/office/powerpoint/2010/main" val="18041098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Methods: Data Analysis</a:t>
            </a:r>
            <a:endParaRPr lang="en-US" dirty="0">
              <a:latin typeface="Times New Roman"/>
              <a:cs typeface="Times New Roman"/>
            </a:endParaRPr>
          </a:p>
        </p:txBody>
      </p:sp>
      <p:sp>
        <p:nvSpPr>
          <p:cNvPr id="3" name="Content Placeholder 2"/>
          <p:cNvSpPr>
            <a:spLocks noGrp="1"/>
          </p:cNvSpPr>
          <p:nvPr>
            <p:ph idx="1"/>
          </p:nvPr>
        </p:nvSpPr>
        <p:spPr>
          <a:xfrm>
            <a:off x="0" y="1295400"/>
            <a:ext cx="9144000" cy="4495800"/>
          </a:xfrm>
        </p:spPr>
        <p:txBody>
          <a:bodyPr/>
          <a:lstStyle/>
          <a:p>
            <a:r>
              <a:rPr lang="en-US" sz="2200" b="0" dirty="0">
                <a:latin typeface="Times New Roman"/>
                <a:cs typeface="Times New Roman"/>
              </a:rPr>
              <a:t>Data were coded and uploaded into the Statistical Program for the Social Sciences version 18.0 (PASW). </a:t>
            </a:r>
            <a:endParaRPr lang="en-US" sz="2200" b="0" dirty="0" smtClean="0">
              <a:latin typeface="Times New Roman"/>
              <a:cs typeface="Times New Roman"/>
            </a:endParaRPr>
          </a:p>
          <a:p>
            <a:r>
              <a:rPr lang="en-US" sz="2200" b="0" dirty="0" smtClean="0">
                <a:latin typeface="Times New Roman"/>
                <a:cs typeface="Times New Roman"/>
              </a:rPr>
              <a:t>Demographic </a:t>
            </a:r>
            <a:r>
              <a:rPr lang="en-US" sz="2200" b="0" dirty="0">
                <a:latin typeface="Times New Roman"/>
                <a:cs typeface="Times New Roman"/>
              </a:rPr>
              <a:t>data were analyzed with descriptive statistics. </a:t>
            </a:r>
            <a:endParaRPr lang="en-US" sz="2200" b="0" dirty="0" smtClean="0">
              <a:latin typeface="Times New Roman"/>
              <a:cs typeface="Times New Roman"/>
            </a:endParaRPr>
          </a:p>
          <a:p>
            <a:r>
              <a:rPr lang="en-US" sz="2200" b="0" dirty="0" smtClean="0">
                <a:latin typeface="Times New Roman"/>
                <a:cs typeface="Times New Roman"/>
              </a:rPr>
              <a:t>To </a:t>
            </a:r>
            <a:r>
              <a:rPr lang="en-US" sz="2200" b="0" dirty="0">
                <a:latin typeface="Times New Roman"/>
                <a:cs typeface="Times New Roman"/>
              </a:rPr>
              <a:t>answer the first and second research questions by determining the most reported values, frequency statistics were used to assess each worker's reported age, race/ethnicity, prices for services, safer sex categorization, preferred sexual activities during sexual encounters, city of location, drug use, smoking, and non-sexually-related services. </a:t>
            </a:r>
            <a:endParaRPr lang="en-US" sz="2200" b="0" dirty="0" smtClean="0">
              <a:latin typeface="Times New Roman"/>
              <a:cs typeface="Times New Roman"/>
            </a:endParaRPr>
          </a:p>
          <a:p>
            <a:r>
              <a:rPr lang="en-US" sz="2200" b="0" dirty="0" smtClean="0">
                <a:latin typeface="Times New Roman"/>
                <a:cs typeface="Times New Roman"/>
              </a:rPr>
              <a:t>To </a:t>
            </a:r>
            <a:r>
              <a:rPr lang="en-US" sz="2200" b="0" dirty="0">
                <a:latin typeface="Times New Roman"/>
                <a:cs typeface="Times New Roman"/>
              </a:rPr>
              <a:t>answer the third research question by determining statistically significant relationships between the independent variables (reported age, race/ethnicity, price for services, preferred sexual activities during sexual encounters, state and city of location, drug use and smoking) and the dependent variable (safety categorization), Pearson Chi-Square analyses were conducted.</a:t>
            </a:r>
          </a:p>
          <a:p>
            <a:endParaRPr lang="en-US" sz="2200" b="0" dirty="0">
              <a:latin typeface="Times New Roman"/>
              <a:cs typeface="Times New Roman"/>
            </a:endParaRPr>
          </a:p>
        </p:txBody>
      </p:sp>
    </p:spTree>
    <p:extLst>
      <p:ext uri="{BB962C8B-B14F-4D97-AF65-F5344CB8AC3E}">
        <p14:creationId xmlns:p14="http://schemas.microsoft.com/office/powerpoint/2010/main" val="77876816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67"/>
            <a:ext cx="7696200" cy="1219200"/>
          </a:xfrm>
        </p:spPr>
        <p:txBody>
          <a:bodyPr/>
          <a:lstStyle/>
          <a:p>
            <a:r>
              <a:rPr lang="en-US" dirty="0" smtClean="0">
                <a:latin typeface="Times New Roman"/>
                <a:cs typeface="Times New Roman"/>
              </a:rPr>
              <a:t>Results: Research Questions One and Two</a:t>
            </a:r>
            <a:r>
              <a:rPr lang="en-US" dirty="0"/>
              <a:t/>
            </a:r>
            <a:br>
              <a:rPr lang="en-US" dirty="0"/>
            </a:br>
            <a:endParaRPr lang="en-US" dirty="0"/>
          </a:p>
        </p:txBody>
      </p:sp>
      <p:sp>
        <p:nvSpPr>
          <p:cNvPr id="3" name="Content Placeholder 2"/>
          <p:cNvSpPr>
            <a:spLocks noGrp="1"/>
          </p:cNvSpPr>
          <p:nvPr>
            <p:ph idx="1"/>
          </p:nvPr>
        </p:nvSpPr>
        <p:spPr>
          <a:xfrm>
            <a:off x="0" y="1295400"/>
            <a:ext cx="8915400" cy="4724400"/>
          </a:xfrm>
        </p:spPr>
        <p:txBody>
          <a:bodyPr/>
          <a:lstStyle/>
          <a:p>
            <a:r>
              <a:rPr lang="en-US" sz="2000" b="0" dirty="0">
                <a:latin typeface="Times New Roman"/>
                <a:cs typeface="Times New Roman"/>
              </a:rPr>
              <a:t>The sample consisted of 163 profiles of male sex workers from all regions in the State of Florida. </a:t>
            </a:r>
            <a:endParaRPr lang="en-US" sz="2000" b="0" dirty="0" smtClean="0">
              <a:latin typeface="Times New Roman"/>
              <a:cs typeface="Times New Roman"/>
            </a:endParaRPr>
          </a:p>
          <a:p>
            <a:r>
              <a:rPr lang="en-US" sz="2000" b="0" dirty="0" smtClean="0">
                <a:latin typeface="Times New Roman"/>
                <a:cs typeface="Times New Roman"/>
              </a:rPr>
              <a:t>Most </a:t>
            </a:r>
            <a:r>
              <a:rPr lang="en-US" sz="2000" b="0" dirty="0">
                <a:latin typeface="Times New Roman"/>
                <a:cs typeface="Times New Roman"/>
              </a:rPr>
              <a:t>of the men who reported their age were between the ages of 18-30 (33%), indicated a Hispanic ethnicity (36%), defined their sexuality as bisexual (43%), and indicated they always participated in safe sex with clients (90%). </a:t>
            </a:r>
            <a:endParaRPr lang="en-US" sz="2000" b="0" dirty="0" smtClean="0">
              <a:latin typeface="Times New Roman"/>
              <a:cs typeface="Times New Roman"/>
            </a:endParaRPr>
          </a:p>
          <a:p>
            <a:r>
              <a:rPr lang="en-US" sz="2000" b="0" dirty="0" smtClean="0">
                <a:latin typeface="Times New Roman"/>
                <a:cs typeface="Times New Roman"/>
              </a:rPr>
              <a:t>More </a:t>
            </a:r>
            <a:r>
              <a:rPr lang="en-US" sz="2000" b="0" dirty="0">
                <a:latin typeface="Times New Roman"/>
                <a:cs typeface="Times New Roman"/>
              </a:rPr>
              <a:t>urbanized locations, including Miami (</a:t>
            </a:r>
            <a:r>
              <a:rPr lang="en-US" sz="2000" b="0" i="1" dirty="0">
                <a:latin typeface="Times New Roman"/>
                <a:cs typeface="Times New Roman"/>
              </a:rPr>
              <a:t>n = </a:t>
            </a:r>
            <a:r>
              <a:rPr lang="en-US" sz="2000" b="0" dirty="0">
                <a:latin typeface="Times New Roman"/>
                <a:cs typeface="Times New Roman"/>
              </a:rPr>
              <a:t>65; 40%), Ft. Lauderdale (</a:t>
            </a:r>
            <a:r>
              <a:rPr lang="en-US" sz="2000" b="0" i="1" dirty="0">
                <a:latin typeface="Times New Roman"/>
                <a:cs typeface="Times New Roman"/>
              </a:rPr>
              <a:t>n</a:t>
            </a:r>
            <a:r>
              <a:rPr lang="en-US" sz="2000" b="0" dirty="0">
                <a:latin typeface="Times New Roman"/>
                <a:cs typeface="Times New Roman"/>
              </a:rPr>
              <a:t> = 53; 33%), and Orlando (</a:t>
            </a:r>
            <a:r>
              <a:rPr lang="en-US" sz="2000" b="0" i="1" dirty="0">
                <a:latin typeface="Times New Roman"/>
                <a:cs typeface="Times New Roman"/>
              </a:rPr>
              <a:t>n </a:t>
            </a:r>
            <a:r>
              <a:rPr lang="en-US" sz="2000" b="0" dirty="0">
                <a:latin typeface="Times New Roman"/>
                <a:cs typeface="Times New Roman"/>
              </a:rPr>
              <a:t>= 20; 12%) had more profiles while more rural locations, including Key West, St. Pete, and Sarasota (each had</a:t>
            </a:r>
            <a:r>
              <a:rPr lang="en-US" sz="2000" b="0" i="1" dirty="0">
                <a:latin typeface="Times New Roman"/>
                <a:cs typeface="Times New Roman"/>
              </a:rPr>
              <a:t> n </a:t>
            </a:r>
            <a:r>
              <a:rPr lang="en-US" sz="2000" b="0" dirty="0">
                <a:latin typeface="Times New Roman"/>
                <a:cs typeface="Times New Roman"/>
              </a:rPr>
              <a:t>= 1; .6%), Ft. Myers (</a:t>
            </a:r>
            <a:r>
              <a:rPr lang="en-US" sz="2000" b="0" i="1" dirty="0">
                <a:latin typeface="Times New Roman"/>
                <a:cs typeface="Times New Roman"/>
              </a:rPr>
              <a:t>n</a:t>
            </a:r>
            <a:r>
              <a:rPr lang="en-US" sz="2000" b="0" dirty="0">
                <a:latin typeface="Times New Roman"/>
                <a:cs typeface="Times New Roman"/>
              </a:rPr>
              <a:t> = 2; 1.2%), Daytona, Naples, and Palm Beach (each had </a:t>
            </a:r>
            <a:r>
              <a:rPr lang="en-US" sz="2000" b="0" i="1" dirty="0">
                <a:latin typeface="Times New Roman"/>
                <a:cs typeface="Times New Roman"/>
              </a:rPr>
              <a:t>n </a:t>
            </a:r>
            <a:r>
              <a:rPr lang="en-US" sz="2000" b="0" dirty="0">
                <a:latin typeface="Times New Roman"/>
                <a:cs typeface="Times New Roman"/>
              </a:rPr>
              <a:t>= 3; 1.8%) had less. </a:t>
            </a:r>
            <a:r>
              <a:rPr lang="en-US" sz="2000" b="0" dirty="0" smtClean="0">
                <a:latin typeface="Times New Roman"/>
                <a:cs typeface="Times New Roman"/>
              </a:rPr>
              <a:t>11 </a:t>
            </a:r>
            <a:r>
              <a:rPr lang="en-US" sz="2000" b="0" dirty="0">
                <a:latin typeface="Times New Roman"/>
                <a:cs typeface="Times New Roman"/>
              </a:rPr>
              <a:t>(6.7%) profiles were listed in the Tampa area. </a:t>
            </a:r>
            <a:endParaRPr lang="en-US" sz="2000" b="0" dirty="0" smtClean="0">
              <a:latin typeface="Times New Roman"/>
              <a:cs typeface="Times New Roman"/>
            </a:endParaRPr>
          </a:p>
          <a:p>
            <a:r>
              <a:rPr lang="en-US" sz="2000" b="0" dirty="0" smtClean="0">
                <a:latin typeface="Times New Roman"/>
                <a:cs typeface="Times New Roman"/>
              </a:rPr>
              <a:t>Most </a:t>
            </a:r>
            <a:r>
              <a:rPr lang="en-US" sz="2000" b="0" dirty="0">
                <a:latin typeface="Times New Roman"/>
                <a:cs typeface="Times New Roman"/>
              </a:rPr>
              <a:t>(</a:t>
            </a:r>
            <a:r>
              <a:rPr lang="en-US" sz="2000" b="0" i="1" dirty="0">
                <a:latin typeface="Times New Roman"/>
                <a:cs typeface="Times New Roman"/>
              </a:rPr>
              <a:t>n</a:t>
            </a:r>
            <a:r>
              <a:rPr lang="en-US" sz="2000" b="0" dirty="0">
                <a:latin typeface="Times New Roman"/>
                <a:cs typeface="Times New Roman"/>
              </a:rPr>
              <a:t> = 96; 58%) of the sex workers did not reveal their age within their profile. The majority of those who did report their age were 21-25 (</a:t>
            </a:r>
            <a:r>
              <a:rPr lang="en-US" sz="2000" b="0" i="1" dirty="0">
                <a:latin typeface="Times New Roman"/>
                <a:cs typeface="Times New Roman"/>
              </a:rPr>
              <a:t>n</a:t>
            </a:r>
            <a:r>
              <a:rPr lang="en-US" sz="2000" b="0" dirty="0">
                <a:latin typeface="Times New Roman"/>
                <a:cs typeface="Times New Roman"/>
              </a:rPr>
              <a:t> = 31; 19%); </a:t>
            </a:r>
            <a:r>
              <a:rPr lang="en-US" sz="2000" b="0" dirty="0" smtClean="0">
                <a:latin typeface="Times New Roman"/>
                <a:cs typeface="Times New Roman"/>
              </a:rPr>
              <a:t>20 </a:t>
            </a:r>
            <a:r>
              <a:rPr lang="en-US" sz="2000" b="0" dirty="0">
                <a:latin typeface="Times New Roman"/>
                <a:cs typeface="Times New Roman"/>
              </a:rPr>
              <a:t>(12.3%) reported their age between 26-30 while 7 (4.3%) had a reported age of 36-40. </a:t>
            </a:r>
            <a:r>
              <a:rPr lang="en-US" sz="2000" b="0" dirty="0" smtClean="0">
                <a:latin typeface="Times New Roman"/>
                <a:cs typeface="Times New Roman"/>
              </a:rPr>
              <a:t>5 </a:t>
            </a:r>
            <a:r>
              <a:rPr lang="en-US" sz="2000" b="0" dirty="0">
                <a:latin typeface="Times New Roman"/>
                <a:cs typeface="Times New Roman"/>
              </a:rPr>
              <a:t>(3.1%) reported an age of 31-35. Only 3 (1.8%) reported an age of 18-20 and just 2 (1.8%) were 41-45.</a:t>
            </a:r>
          </a:p>
          <a:p>
            <a:endParaRPr lang="en-US" sz="2000" b="0" dirty="0">
              <a:latin typeface="Times New Roman"/>
              <a:cs typeface="Times New Roman"/>
            </a:endParaRPr>
          </a:p>
        </p:txBody>
      </p:sp>
    </p:spTree>
    <p:extLst>
      <p:ext uri="{BB962C8B-B14F-4D97-AF65-F5344CB8AC3E}">
        <p14:creationId xmlns:p14="http://schemas.microsoft.com/office/powerpoint/2010/main" val="6158754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305800" cy="1219200"/>
          </a:xfrm>
        </p:spPr>
        <p:txBody>
          <a:bodyPr/>
          <a:lstStyle/>
          <a:p>
            <a:r>
              <a:rPr lang="en-US" dirty="0" smtClean="0">
                <a:latin typeface="Times New Roman"/>
                <a:cs typeface="Times New Roman"/>
              </a:rPr>
              <a:t>Results: Research Questions One and Two</a:t>
            </a:r>
            <a:r>
              <a:rPr lang="en-US" dirty="0" smtClean="0"/>
              <a:t/>
            </a:r>
            <a:br>
              <a:rPr lang="en-US" dirty="0" smtClean="0"/>
            </a:br>
            <a:endParaRPr lang="en-US" dirty="0"/>
          </a:p>
        </p:txBody>
      </p:sp>
      <p:sp>
        <p:nvSpPr>
          <p:cNvPr id="3" name="Content Placeholder 2"/>
          <p:cNvSpPr>
            <a:spLocks noGrp="1"/>
          </p:cNvSpPr>
          <p:nvPr>
            <p:ph idx="1"/>
          </p:nvPr>
        </p:nvSpPr>
        <p:spPr>
          <a:xfrm>
            <a:off x="-16934" y="1219200"/>
            <a:ext cx="9160933" cy="4495800"/>
          </a:xfrm>
        </p:spPr>
        <p:txBody>
          <a:bodyPr/>
          <a:lstStyle/>
          <a:p>
            <a:r>
              <a:rPr lang="en-US" b="0" dirty="0">
                <a:latin typeface="Times New Roman"/>
                <a:cs typeface="Times New Roman"/>
              </a:rPr>
              <a:t>The majority (</a:t>
            </a:r>
            <a:r>
              <a:rPr lang="en-US" b="0" i="1" dirty="0">
                <a:latin typeface="Times New Roman"/>
                <a:cs typeface="Times New Roman"/>
              </a:rPr>
              <a:t>n</a:t>
            </a:r>
            <a:r>
              <a:rPr lang="en-US" b="0" dirty="0">
                <a:latin typeface="Times New Roman"/>
                <a:cs typeface="Times New Roman"/>
              </a:rPr>
              <a:t> = 58; 35.6%) of those sampled reported a Hispanic ethnicity. </a:t>
            </a:r>
            <a:r>
              <a:rPr lang="en-US" b="0" dirty="0" smtClean="0">
                <a:latin typeface="Times New Roman"/>
                <a:cs typeface="Times New Roman"/>
              </a:rPr>
              <a:t>46 </a:t>
            </a:r>
            <a:r>
              <a:rPr lang="en-US" b="0" dirty="0">
                <a:latin typeface="Times New Roman"/>
                <a:cs typeface="Times New Roman"/>
              </a:rPr>
              <a:t>(28.2%) of the workers reported a Caucasian ethnicity; </a:t>
            </a:r>
            <a:r>
              <a:rPr lang="en-US" b="0" dirty="0" smtClean="0">
                <a:latin typeface="Times New Roman"/>
                <a:cs typeface="Times New Roman"/>
              </a:rPr>
              <a:t>18 </a:t>
            </a:r>
            <a:r>
              <a:rPr lang="en-US" b="0" dirty="0">
                <a:latin typeface="Times New Roman"/>
                <a:cs typeface="Times New Roman"/>
              </a:rPr>
              <a:t>(11%) reported their ethnicity as African American. Just </a:t>
            </a:r>
            <a:r>
              <a:rPr lang="en-US" b="0" dirty="0" smtClean="0">
                <a:latin typeface="Times New Roman"/>
                <a:cs typeface="Times New Roman"/>
              </a:rPr>
              <a:t>1 </a:t>
            </a:r>
            <a:r>
              <a:rPr lang="en-US" b="0" dirty="0">
                <a:latin typeface="Times New Roman"/>
                <a:cs typeface="Times New Roman"/>
              </a:rPr>
              <a:t>(.6%) worker sampled identified his ethnicity as Asian; the same for Middle Eastern. </a:t>
            </a:r>
            <a:r>
              <a:rPr lang="en-US" b="0" dirty="0" smtClean="0">
                <a:latin typeface="Times New Roman"/>
                <a:cs typeface="Times New Roman"/>
              </a:rPr>
              <a:t>16 </a:t>
            </a:r>
            <a:r>
              <a:rPr lang="en-US" b="0" dirty="0">
                <a:latin typeface="Times New Roman"/>
                <a:cs typeface="Times New Roman"/>
              </a:rPr>
              <a:t>(9.8%) did not disclose their race/ethnicity. </a:t>
            </a:r>
            <a:endParaRPr lang="en-US" b="0" dirty="0">
              <a:latin typeface="Times New Roman"/>
              <a:cs typeface="Times New Roman"/>
            </a:endParaRPr>
          </a:p>
          <a:p>
            <a:r>
              <a:rPr lang="en-US" b="0" dirty="0" smtClean="0">
                <a:latin typeface="Times New Roman"/>
                <a:cs typeface="Times New Roman"/>
              </a:rPr>
              <a:t>Twenty</a:t>
            </a:r>
            <a:r>
              <a:rPr lang="en-US" b="0" dirty="0">
                <a:latin typeface="Times New Roman"/>
                <a:cs typeface="Times New Roman"/>
              </a:rPr>
              <a:t>-six (16%) of the men listed a </a:t>
            </a:r>
            <a:endParaRPr lang="en-US" b="0" dirty="0" smtClean="0">
              <a:latin typeface="Times New Roman"/>
              <a:cs typeface="Times New Roman"/>
            </a:endParaRPr>
          </a:p>
          <a:p>
            <a:pPr marL="0" indent="0">
              <a:buNone/>
            </a:pPr>
            <a:r>
              <a:rPr lang="en-US" b="0" dirty="0">
                <a:latin typeface="Times New Roman"/>
                <a:cs typeface="Times New Roman"/>
              </a:rPr>
              <a:t> </a:t>
            </a:r>
            <a:r>
              <a:rPr lang="en-US" b="0" dirty="0" smtClean="0">
                <a:latin typeface="Times New Roman"/>
                <a:cs typeface="Times New Roman"/>
              </a:rPr>
              <a:t>    preference for drug </a:t>
            </a:r>
            <a:r>
              <a:rPr lang="en-US" b="0" dirty="0">
                <a:latin typeface="Times New Roman"/>
                <a:cs typeface="Times New Roman"/>
              </a:rPr>
              <a:t>use during sexual </a:t>
            </a:r>
            <a:r>
              <a:rPr lang="en-US" b="0" dirty="0" smtClean="0">
                <a:latin typeface="Times New Roman"/>
                <a:cs typeface="Times New Roman"/>
              </a:rPr>
              <a:t>activities.</a:t>
            </a:r>
          </a:p>
          <a:p>
            <a:r>
              <a:rPr lang="en-US" b="0" dirty="0" smtClean="0">
                <a:latin typeface="Times New Roman"/>
                <a:cs typeface="Times New Roman"/>
              </a:rPr>
              <a:t>Twenty</a:t>
            </a:r>
            <a:r>
              <a:rPr lang="en-US" b="0" dirty="0">
                <a:latin typeface="Times New Roman"/>
                <a:cs typeface="Times New Roman"/>
              </a:rPr>
              <a:t>-one (12.9%) reported as smokers while </a:t>
            </a:r>
            <a:endParaRPr lang="en-US" b="0" dirty="0" smtClean="0">
              <a:latin typeface="Times New Roman"/>
              <a:cs typeface="Times New Roman"/>
            </a:endParaRPr>
          </a:p>
          <a:p>
            <a:pPr marL="0" indent="0">
              <a:buNone/>
            </a:pPr>
            <a:r>
              <a:rPr lang="en-US" b="0" dirty="0">
                <a:latin typeface="Times New Roman"/>
                <a:cs typeface="Times New Roman"/>
              </a:rPr>
              <a:t> </a:t>
            </a:r>
            <a:r>
              <a:rPr lang="en-US" b="0" dirty="0" smtClean="0">
                <a:latin typeface="Times New Roman"/>
                <a:cs typeface="Times New Roman"/>
              </a:rPr>
              <a:t>   116 </a:t>
            </a:r>
            <a:r>
              <a:rPr lang="en-US" b="0" dirty="0">
                <a:latin typeface="Times New Roman"/>
                <a:cs typeface="Times New Roman"/>
              </a:rPr>
              <a:t>(71.2%) reported as non-</a:t>
            </a:r>
            <a:r>
              <a:rPr lang="en-US" b="0" dirty="0" smtClean="0">
                <a:latin typeface="Times New Roman"/>
                <a:cs typeface="Times New Roman"/>
              </a:rPr>
              <a:t>smokers. Twenty</a:t>
            </a:r>
            <a:r>
              <a:rPr lang="en-US" b="0" dirty="0">
                <a:latin typeface="Times New Roman"/>
                <a:cs typeface="Times New Roman"/>
              </a:rPr>
              <a:t>-six </a:t>
            </a:r>
            <a:endParaRPr lang="en-US" b="0" dirty="0" smtClean="0">
              <a:latin typeface="Times New Roman"/>
              <a:cs typeface="Times New Roman"/>
            </a:endParaRPr>
          </a:p>
          <a:p>
            <a:pPr marL="0" indent="0">
              <a:buNone/>
            </a:pPr>
            <a:r>
              <a:rPr lang="en-US" b="0" dirty="0">
                <a:latin typeface="Times New Roman"/>
                <a:cs typeface="Times New Roman"/>
              </a:rPr>
              <a:t> </a:t>
            </a:r>
            <a:r>
              <a:rPr lang="en-US" b="0" dirty="0" smtClean="0">
                <a:latin typeface="Times New Roman"/>
                <a:cs typeface="Times New Roman"/>
              </a:rPr>
              <a:t>    (</a:t>
            </a:r>
            <a:r>
              <a:rPr lang="en-US" b="0" dirty="0">
                <a:latin typeface="Times New Roman"/>
                <a:cs typeface="Times New Roman"/>
              </a:rPr>
              <a:t>16%) did not disclose his smoking status</a:t>
            </a:r>
            <a:r>
              <a:rPr lang="en-US" b="0" dirty="0" smtClean="0">
                <a:latin typeface="Times New Roman"/>
                <a:cs typeface="Times New Roman"/>
              </a:rPr>
              <a:t>.</a:t>
            </a:r>
            <a:endParaRPr lang="en-US" b="0" dirty="0">
              <a:latin typeface="Times New Roman"/>
              <a:cs typeface="Times New Roman"/>
            </a:endParaRPr>
          </a:p>
        </p:txBody>
      </p:sp>
      <p:pic>
        <p:nvPicPr>
          <p:cNvPr id="4" name="Picture 3"/>
          <p:cNvPicPr>
            <a:picLocks noChangeAspect="1"/>
          </p:cNvPicPr>
          <p:nvPr/>
        </p:nvPicPr>
        <p:blipFill>
          <a:blip r:embed="rId2"/>
          <a:stretch>
            <a:fillRect/>
          </a:stretch>
        </p:blipFill>
        <p:spPr>
          <a:xfrm>
            <a:off x="6629400" y="3276600"/>
            <a:ext cx="2344615" cy="2590800"/>
          </a:xfrm>
          <a:prstGeom prst="rect">
            <a:avLst/>
          </a:prstGeom>
        </p:spPr>
      </p:pic>
    </p:spTree>
    <p:extLst>
      <p:ext uri="{BB962C8B-B14F-4D97-AF65-F5344CB8AC3E}">
        <p14:creationId xmlns:p14="http://schemas.microsoft.com/office/powerpoint/2010/main" val="5838105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1219200"/>
          </a:xfrm>
        </p:spPr>
        <p:txBody>
          <a:bodyPr/>
          <a:lstStyle/>
          <a:p>
            <a:r>
              <a:rPr lang="en-US" dirty="0" smtClean="0">
                <a:latin typeface="Times New Roman"/>
                <a:cs typeface="Times New Roman"/>
              </a:rPr>
              <a:t>Results: Research Questions One and Two</a:t>
            </a:r>
            <a:r>
              <a:rPr lang="en-US" dirty="0" smtClean="0"/>
              <a:t/>
            </a:r>
            <a:br>
              <a:rPr lang="en-US" dirty="0" smtClean="0"/>
            </a:br>
            <a:endParaRPr lang="en-US" dirty="0"/>
          </a:p>
        </p:txBody>
      </p:sp>
      <p:sp>
        <p:nvSpPr>
          <p:cNvPr id="3" name="Content Placeholder 2"/>
          <p:cNvSpPr>
            <a:spLocks noGrp="1"/>
          </p:cNvSpPr>
          <p:nvPr>
            <p:ph idx="1"/>
          </p:nvPr>
        </p:nvSpPr>
        <p:spPr>
          <a:xfrm>
            <a:off x="228600" y="1371600"/>
            <a:ext cx="8686800" cy="4495800"/>
          </a:xfrm>
        </p:spPr>
        <p:txBody>
          <a:bodyPr/>
          <a:lstStyle/>
          <a:p>
            <a:pPr marL="342900" lvl="1" indent="-342900">
              <a:buClr>
                <a:schemeClr val="bg2"/>
              </a:buClr>
            </a:pPr>
            <a:r>
              <a:rPr lang="en-US" sz="2200" b="0" dirty="0" smtClean="0">
                <a:latin typeface="Times New Roman"/>
                <a:cs typeface="Times New Roman"/>
              </a:rPr>
              <a:t>The majority (</a:t>
            </a:r>
            <a:r>
              <a:rPr lang="en-US" sz="2200" b="0" i="1" dirty="0" smtClean="0">
                <a:latin typeface="Times New Roman"/>
                <a:cs typeface="Times New Roman"/>
              </a:rPr>
              <a:t>n</a:t>
            </a:r>
            <a:r>
              <a:rPr lang="en-US" sz="2200" b="0" dirty="0" smtClean="0">
                <a:latin typeface="Times New Roman"/>
                <a:cs typeface="Times New Roman"/>
              </a:rPr>
              <a:t> = 42; 25.8%) charged $200 for services provided at the sex worker’s location; thirty-seven (22.7%) charged more than this and 31 (19%) less. Fifty-two (31.9%) did not disclose his charge for services provided at his location. </a:t>
            </a:r>
          </a:p>
          <a:p>
            <a:pPr marL="342900" lvl="1" indent="-342900">
              <a:buClr>
                <a:schemeClr val="bg2"/>
              </a:buClr>
            </a:pPr>
            <a:r>
              <a:rPr lang="en-US" sz="2200" b="0" dirty="0" smtClean="0">
                <a:latin typeface="Times New Roman"/>
                <a:cs typeface="Times New Roman"/>
              </a:rPr>
              <a:t>Most of the sex workers (</a:t>
            </a:r>
            <a:r>
              <a:rPr lang="en-US" sz="2200" b="0" i="1" dirty="0" smtClean="0">
                <a:latin typeface="Times New Roman"/>
                <a:cs typeface="Times New Roman"/>
              </a:rPr>
              <a:t>n </a:t>
            </a:r>
            <a:r>
              <a:rPr lang="en-US" sz="2200" b="0" dirty="0" smtClean="0">
                <a:latin typeface="Times New Roman"/>
                <a:cs typeface="Times New Roman"/>
              </a:rPr>
              <a:t>= 147. 90.2%) reported they “always” engaged in safe sex with clients. Thirteen (8%) reported they were “sometimes safe” with clients while just one (.6%) indicated he was “never safe” with clients. The most reported sexual activities were oral sex (</a:t>
            </a:r>
            <a:r>
              <a:rPr lang="en-US" sz="2200" b="0" i="1" dirty="0" smtClean="0">
                <a:latin typeface="Times New Roman"/>
                <a:cs typeface="Times New Roman"/>
              </a:rPr>
              <a:t>n </a:t>
            </a:r>
            <a:r>
              <a:rPr lang="en-US" sz="2200" b="0" dirty="0" smtClean="0">
                <a:latin typeface="Times New Roman"/>
                <a:cs typeface="Times New Roman"/>
              </a:rPr>
              <a:t>= 112; 68.7%), role playing (</a:t>
            </a:r>
            <a:r>
              <a:rPr lang="en-US" sz="2200" b="0" i="1" dirty="0" smtClean="0">
                <a:latin typeface="Times New Roman"/>
                <a:cs typeface="Times New Roman"/>
              </a:rPr>
              <a:t>n </a:t>
            </a:r>
            <a:r>
              <a:rPr lang="en-US" sz="2200" b="0" dirty="0" smtClean="0">
                <a:latin typeface="Times New Roman"/>
                <a:cs typeface="Times New Roman"/>
              </a:rPr>
              <a:t>= 93; 57.1%), and “versatile” anal sex [both </a:t>
            </a:r>
            <a:r>
              <a:rPr lang="en-US" sz="2200" b="0" dirty="0" err="1" smtClean="0">
                <a:latin typeface="Times New Roman"/>
                <a:cs typeface="Times New Roman"/>
              </a:rPr>
              <a:t>insertive</a:t>
            </a:r>
            <a:r>
              <a:rPr lang="en-US" sz="2200" b="0" dirty="0" smtClean="0">
                <a:latin typeface="Times New Roman"/>
                <a:cs typeface="Times New Roman"/>
              </a:rPr>
              <a:t> and receptive anal intercourse] (</a:t>
            </a:r>
            <a:r>
              <a:rPr lang="en-US" sz="2200" b="0" i="1" dirty="0" smtClean="0">
                <a:latin typeface="Times New Roman"/>
                <a:cs typeface="Times New Roman"/>
              </a:rPr>
              <a:t>n</a:t>
            </a:r>
            <a:r>
              <a:rPr lang="en-US" sz="2200" b="0" dirty="0" smtClean="0">
                <a:latin typeface="Times New Roman"/>
                <a:cs typeface="Times New Roman"/>
              </a:rPr>
              <a:t> = 80; 49.1%). </a:t>
            </a:r>
          </a:p>
          <a:p>
            <a:pPr marL="342900" lvl="1" indent="-342900">
              <a:buClr>
                <a:schemeClr val="bg2"/>
              </a:buClr>
            </a:pPr>
            <a:r>
              <a:rPr lang="en-US" sz="2200" b="0" dirty="0" smtClean="0">
                <a:latin typeface="Times New Roman"/>
                <a:cs typeface="Times New Roman"/>
              </a:rPr>
              <a:t>Massage (</a:t>
            </a:r>
            <a:r>
              <a:rPr lang="en-US" sz="2200" b="0" i="1" dirty="0" smtClean="0">
                <a:latin typeface="Times New Roman"/>
                <a:cs typeface="Times New Roman"/>
              </a:rPr>
              <a:t>n </a:t>
            </a:r>
            <a:r>
              <a:rPr lang="en-US" sz="2200" b="0" dirty="0" smtClean="0">
                <a:latin typeface="Times New Roman"/>
                <a:cs typeface="Times New Roman"/>
              </a:rPr>
              <a:t>= 116; 71.2%), travel companionship (</a:t>
            </a:r>
            <a:r>
              <a:rPr lang="en-US" sz="2200" b="0" i="1" dirty="0" smtClean="0">
                <a:latin typeface="Times New Roman"/>
                <a:cs typeface="Times New Roman"/>
              </a:rPr>
              <a:t>n</a:t>
            </a:r>
            <a:r>
              <a:rPr lang="en-US" sz="2200" b="0" dirty="0" smtClean="0">
                <a:latin typeface="Times New Roman"/>
                <a:cs typeface="Times New Roman"/>
              </a:rPr>
              <a:t> = 114; 69.9%), and modeling (</a:t>
            </a:r>
            <a:r>
              <a:rPr lang="en-US" sz="2200" b="0" i="1" dirty="0" smtClean="0">
                <a:latin typeface="Times New Roman"/>
                <a:cs typeface="Times New Roman"/>
              </a:rPr>
              <a:t>n </a:t>
            </a:r>
            <a:r>
              <a:rPr lang="en-US" sz="2200" b="0" dirty="0" smtClean="0">
                <a:latin typeface="Times New Roman"/>
                <a:cs typeface="Times New Roman"/>
              </a:rPr>
              <a:t>= 108; 66.3%) were the most reported non-sexual services</a:t>
            </a:r>
          </a:p>
        </p:txBody>
      </p:sp>
    </p:spTree>
    <p:extLst>
      <p:ext uri="{BB962C8B-B14F-4D97-AF65-F5344CB8AC3E}">
        <p14:creationId xmlns:p14="http://schemas.microsoft.com/office/powerpoint/2010/main" val="30532635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Results: Research </a:t>
            </a:r>
            <a:r>
              <a:rPr lang="en-US" dirty="0">
                <a:latin typeface="Times New Roman"/>
                <a:cs typeface="Times New Roman"/>
              </a:rPr>
              <a:t>Question Three: </a:t>
            </a:r>
            <a:br>
              <a:rPr lang="en-US" dirty="0">
                <a:latin typeface="Times New Roman"/>
                <a:cs typeface="Times New Roman"/>
              </a:rPr>
            </a:br>
            <a:endParaRPr lang="en-US" dirty="0">
              <a:latin typeface="Times New Roman"/>
              <a:cs typeface="Times New Roman"/>
            </a:endParaRPr>
          </a:p>
        </p:txBody>
      </p:sp>
      <p:sp>
        <p:nvSpPr>
          <p:cNvPr id="3" name="Content Placeholder 2"/>
          <p:cNvSpPr>
            <a:spLocks noGrp="1"/>
          </p:cNvSpPr>
          <p:nvPr>
            <p:ph idx="1"/>
          </p:nvPr>
        </p:nvSpPr>
        <p:spPr>
          <a:xfrm>
            <a:off x="228600" y="1295400"/>
            <a:ext cx="8686800" cy="4876800"/>
          </a:xfrm>
        </p:spPr>
        <p:txBody>
          <a:bodyPr/>
          <a:lstStyle/>
          <a:p>
            <a:r>
              <a:rPr lang="en-US" sz="2000" b="0" dirty="0" smtClean="0">
                <a:latin typeface="Times New Roman"/>
                <a:cs typeface="Times New Roman"/>
              </a:rPr>
              <a:t>Location </a:t>
            </a:r>
            <a:r>
              <a:rPr lang="en-US" sz="2000" b="0" dirty="0">
                <a:latin typeface="Times New Roman"/>
                <a:cs typeface="Times New Roman"/>
              </a:rPr>
              <a:t>(</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99.3; </a:t>
            </a:r>
            <a:r>
              <a:rPr lang="en-US" sz="2000" b="0" i="1" dirty="0" err="1">
                <a:latin typeface="Times New Roman"/>
                <a:cs typeface="Times New Roman"/>
              </a:rPr>
              <a:t>df</a:t>
            </a:r>
            <a:r>
              <a:rPr lang="en-US" sz="2000" b="0" dirty="0">
                <a:latin typeface="Times New Roman"/>
                <a:cs typeface="Times New Roman"/>
              </a:rPr>
              <a:t> = 30; </a:t>
            </a:r>
            <a:r>
              <a:rPr lang="en-US" sz="2000" b="0" i="1" dirty="0">
                <a:latin typeface="Times New Roman"/>
                <a:cs typeface="Times New Roman"/>
              </a:rPr>
              <a:t>p</a:t>
            </a:r>
            <a:r>
              <a:rPr lang="en-US" sz="2000" b="0" dirty="0">
                <a:latin typeface="Times New Roman"/>
                <a:cs typeface="Times New Roman"/>
              </a:rPr>
              <a:t> = &lt;.001), preferred sexual position during anal intercourse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31.1; </a:t>
            </a:r>
            <a:r>
              <a:rPr lang="en-US" sz="2000" b="0" i="1" dirty="0" err="1">
                <a:latin typeface="Times New Roman"/>
                <a:cs typeface="Times New Roman"/>
              </a:rPr>
              <a:t>df</a:t>
            </a:r>
            <a:r>
              <a:rPr lang="en-US" sz="2000" b="0" dirty="0">
                <a:latin typeface="Times New Roman"/>
                <a:cs typeface="Times New Roman"/>
              </a:rPr>
              <a:t> = 12; </a:t>
            </a:r>
            <a:r>
              <a:rPr lang="en-US" sz="2000" b="0" i="1" dirty="0">
                <a:latin typeface="Times New Roman"/>
                <a:cs typeface="Times New Roman"/>
              </a:rPr>
              <a:t>p</a:t>
            </a:r>
            <a:r>
              <a:rPr lang="en-US" sz="2000" b="0" dirty="0">
                <a:latin typeface="Times New Roman"/>
                <a:cs typeface="Times New Roman"/>
              </a:rPr>
              <a:t> = .002), drug use during sexual activity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16.9; </a:t>
            </a:r>
            <a:r>
              <a:rPr lang="en-US" sz="2000" b="0" i="1" dirty="0" err="1">
                <a:latin typeface="Times New Roman"/>
                <a:cs typeface="Times New Roman"/>
              </a:rPr>
              <a:t>df</a:t>
            </a:r>
            <a:r>
              <a:rPr lang="en-US" sz="2000" b="0" dirty="0">
                <a:latin typeface="Times New Roman"/>
                <a:cs typeface="Times New Roman"/>
              </a:rPr>
              <a:t> = 3; </a:t>
            </a:r>
            <a:r>
              <a:rPr lang="en-US" sz="2000" b="0" i="1" dirty="0">
                <a:latin typeface="Times New Roman"/>
                <a:cs typeface="Times New Roman"/>
              </a:rPr>
              <a:t>p</a:t>
            </a:r>
            <a:r>
              <a:rPr lang="en-US" sz="2000" b="0" dirty="0">
                <a:latin typeface="Times New Roman"/>
                <a:cs typeface="Times New Roman"/>
              </a:rPr>
              <a:t> =  .001), preference for “feet play”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8.7; </a:t>
            </a:r>
            <a:r>
              <a:rPr lang="en-US" sz="2000" b="0" i="1" dirty="0" err="1">
                <a:latin typeface="Times New Roman"/>
                <a:cs typeface="Times New Roman"/>
              </a:rPr>
              <a:t>df</a:t>
            </a:r>
            <a:r>
              <a:rPr lang="en-US" sz="2000" b="0" dirty="0">
                <a:latin typeface="Times New Roman"/>
                <a:cs typeface="Times New Roman"/>
              </a:rPr>
              <a:t> = 3; </a:t>
            </a:r>
            <a:r>
              <a:rPr lang="en-US" sz="2000" b="0" i="1" dirty="0">
                <a:latin typeface="Times New Roman"/>
                <a:cs typeface="Times New Roman"/>
              </a:rPr>
              <a:t>p</a:t>
            </a:r>
            <a:r>
              <a:rPr lang="en-US" sz="2000" b="0" dirty="0">
                <a:latin typeface="Times New Roman"/>
                <a:cs typeface="Times New Roman"/>
              </a:rPr>
              <a:t> = .033), preference for leather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12.5; </a:t>
            </a:r>
            <a:r>
              <a:rPr lang="en-US" sz="2000" b="0" i="1" dirty="0" err="1">
                <a:latin typeface="Times New Roman"/>
                <a:cs typeface="Times New Roman"/>
              </a:rPr>
              <a:t>df</a:t>
            </a:r>
            <a:r>
              <a:rPr lang="en-US" sz="2000" b="0" dirty="0">
                <a:latin typeface="Times New Roman"/>
                <a:cs typeface="Times New Roman"/>
              </a:rPr>
              <a:t> = 3; </a:t>
            </a:r>
            <a:r>
              <a:rPr lang="en-US" sz="2000" b="0" i="1" dirty="0">
                <a:latin typeface="Times New Roman"/>
                <a:cs typeface="Times New Roman"/>
              </a:rPr>
              <a:t>p</a:t>
            </a:r>
            <a:r>
              <a:rPr lang="en-US" sz="2000" b="0" dirty="0">
                <a:latin typeface="Times New Roman"/>
                <a:cs typeface="Times New Roman"/>
              </a:rPr>
              <a:t> = .006) or latex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9; </a:t>
            </a:r>
            <a:r>
              <a:rPr lang="en-US" sz="2000" b="0" i="1" dirty="0" err="1">
                <a:latin typeface="Times New Roman"/>
                <a:cs typeface="Times New Roman"/>
              </a:rPr>
              <a:t>df</a:t>
            </a:r>
            <a:r>
              <a:rPr lang="en-US" sz="2000" b="0" dirty="0">
                <a:latin typeface="Times New Roman"/>
                <a:cs typeface="Times New Roman"/>
              </a:rPr>
              <a:t> = 3; </a:t>
            </a:r>
            <a:r>
              <a:rPr lang="en-US" sz="2000" b="0" i="1" dirty="0">
                <a:latin typeface="Times New Roman"/>
                <a:cs typeface="Times New Roman"/>
              </a:rPr>
              <a:t>p</a:t>
            </a:r>
            <a:r>
              <a:rPr lang="en-US" sz="2000" b="0" dirty="0">
                <a:latin typeface="Times New Roman"/>
                <a:cs typeface="Times New Roman"/>
              </a:rPr>
              <a:t> = .029), urination during sexual activity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16.5; </a:t>
            </a:r>
            <a:r>
              <a:rPr lang="en-US" sz="2000" b="0" i="1" dirty="0" err="1">
                <a:latin typeface="Times New Roman"/>
                <a:cs typeface="Times New Roman"/>
              </a:rPr>
              <a:t>df</a:t>
            </a:r>
            <a:r>
              <a:rPr lang="en-US" sz="2000" b="0" dirty="0">
                <a:latin typeface="Times New Roman"/>
                <a:cs typeface="Times New Roman"/>
              </a:rPr>
              <a:t> = 3; </a:t>
            </a:r>
            <a:r>
              <a:rPr lang="en-US" sz="2000" b="0" i="1" dirty="0">
                <a:latin typeface="Times New Roman"/>
                <a:cs typeface="Times New Roman"/>
              </a:rPr>
              <a:t>p</a:t>
            </a:r>
            <a:r>
              <a:rPr lang="en-US" sz="2000" b="0" dirty="0">
                <a:latin typeface="Times New Roman"/>
                <a:cs typeface="Times New Roman"/>
              </a:rPr>
              <a:t> =  .001), fisting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11.4; </a:t>
            </a:r>
            <a:r>
              <a:rPr lang="en-US" sz="2000" b="0" i="1" dirty="0" err="1">
                <a:latin typeface="Times New Roman"/>
                <a:cs typeface="Times New Roman"/>
              </a:rPr>
              <a:t>df</a:t>
            </a:r>
            <a:r>
              <a:rPr lang="en-US" sz="2000" b="0" dirty="0">
                <a:latin typeface="Times New Roman"/>
                <a:cs typeface="Times New Roman"/>
              </a:rPr>
              <a:t> = 3; </a:t>
            </a:r>
            <a:r>
              <a:rPr lang="en-US" sz="2000" b="0" i="1" dirty="0">
                <a:latin typeface="Times New Roman"/>
                <a:cs typeface="Times New Roman"/>
              </a:rPr>
              <a:t>p</a:t>
            </a:r>
            <a:r>
              <a:rPr lang="en-US" sz="2000" b="0" dirty="0">
                <a:latin typeface="Times New Roman"/>
                <a:cs typeface="Times New Roman"/>
              </a:rPr>
              <a:t> =  .01), smoking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15.1; </a:t>
            </a:r>
            <a:r>
              <a:rPr lang="en-US" sz="2000" b="0" i="1" dirty="0" err="1">
                <a:latin typeface="Times New Roman"/>
                <a:cs typeface="Times New Roman"/>
              </a:rPr>
              <a:t>df</a:t>
            </a:r>
            <a:r>
              <a:rPr lang="en-US" sz="2000" b="0" dirty="0">
                <a:latin typeface="Times New Roman"/>
                <a:cs typeface="Times New Roman"/>
              </a:rPr>
              <a:t> = 6; </a:t>
            </a:r>
            <a:r>
              <a:rPr lang="en-US" sz="2000" b="0" i="1" dirty="0">
                <a:latin typeface="Times New Roman"/>
                <a:cs typeface="Times New Roman"/>
              </a:rPr>
              <a:t>p</a:t>
            </a:r>
            <a:r>
              <a:rPr lang="en-US" sz="2000" b="0" dirty="0">
                <a:latin typeface="Times New Roman"/>
                <a:cs typeface="Times New Roman"/>
              </a:rPr>
              <a:t> =  . 019), cost for services provided at the escorts’ location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124.3; </a:t>
            </a:r>
            <a:r>
              <a:rPr lang="en-US" sz="2000" b="0" i="1" dirty="0" err="1">
                <a:latin typeface="Times New Roman"/>
                <a:cs typeface="Times New Roman"/>
              </a:rPr>
              <a:t>df</a:t>
            </a:r>
            <a:r>
              <a:rPr lang="en-US" sz="2000" b="0" dirty="0">
                <a:latin typeface="Times New Roman"/>
                <a:cs typeface="Times New Roman"/>
              </a:rPr>
              <a:t> = 60; </a:t>
            </a:r>
            <a:r>
              <a:rPr lang="en-US" sz="2000" b="0" i="1" dirty="0">
                <a:latin typeface="Times New Roman"/>
                <a:cs typeface="Times New Roman"/>
              </a:rPr>
              <a:t>p</a:t>
            </a:r>
            <a:r>
              <a:rPr lang="en-US" sz="2000" b="0" dirty="0">
                <a:latin typeface="Times New Roman"/>
                <a:cs typeface="Times New Roman"/>
              </a:rPr>
              <a:t> = &lt; .001) and cost for services provided at the clients’ location (</a:t>
            </a:r>
            <a:r>
              <a:rPr lang="en-US" sz="2000" b="0" i="1" dirty="0">
                <a:latin typeface="Times New Roman"/>
                <a:cs typeface="Times New Roman"/>
              </a:rPr>
              <a:t>X</a:t>
            </a:r>
            <a:r>
              <a:rPr lang="en-US" sz="2000" b="0" i="1" baseline="30000" dirty="0">
                <a:latin typeface="Times New Roman"/>
                <a:cs typeface="Times New Roman"/>
              </a:rPr>
              <a:t>2</a:t>
            </a:r>
            <a:r>
              <a:rPr lang="en-US" sz="2000" b="0" dirty="0">
                <a:latin typeface="Times New Roman"/>
                <a:cs typeface="Times New Roman"/>
              </a:rPr>
              <a:t> = 140.7; </a:t>
            </a:r>
            <a:r>
              <a:rPr lang="en-US" sz="2000" b="0" i="1" dirty="0" err="1">
                <a:latin typeface="Times New Roman"/>
                <a:cs typeface="Times New Roman"/>
              </a:rPr>
              <a:t>df</a:t>
            </a:r>
            <a:r>
              <a:rPr lang="en-US" sz="2000" b="0" dirty="0">
                <a:latin typeface="Times New Roman"/>
                <a:cs typeface="Times New Roman"/>
              </a:rPr>
              <a:t> = 60; </a:t>
            </a:r>
            <a:r>
              <a:rPr lang="en-US" sz="2000" b="0" i="1" dirty="0">
                <a:latin typeface="Times New Roman"/>
                <a:cs typeface="Times New Roman"/>
              </a:rPr>
              <a:t>p</a:t>
            </a:r>
            <a:r>
              <a:rPr lang="en-US" sz="2000" b="0" dirty="0">
                <a:latin typeface="Times New Roman"/>
                <a:cs typeface="Times New Roman"/>
              </a:rPr>
              <a:t> = &lt; .001) were all significantly related to the manner in which the MSM sex workers categorized their sexual relationships with clients as “always safe,” “sometimes safe,” or “never safe.” </a:t>
            </a:r>
            <a:endParaRPr lang="en-US" sz="2000" b="0" dirty="0" smtClean="0">
              <a:latin typeface="Times New Roman"/>
              <a:cs typeface="Times New Roman"/>
            </a:endParaRPr>
          </a:p>
          <a:p>
            <a:r>
              <a:rPr lang="en-US" sz="2000" b="0" dirty="0" smtClean="0">
                <a:latin typeface="Times New Roman"/>
                <a:cs typeface="Times New Roman"/>
              </a:rPr>
              <a:t>Non</a:t>
            </a:r>
            <a:r>
              <a:rPr lang="en-US" sz="2000" b="0" dirty="0">
                <a:latin typeface="Times New Roman"/>
                <a:cs typeface="Times New Roman"/>
              </a:rPr>
              <a:t>-sexual behaviors were not significantly related to the manner in which the MSM sex workers categorized their sexual relationships with clients as “always safe,” “sometimes safe,” or “never safe.” </a:t>
            </a:r>
            <a:endParaRPr lang="en-US" sz="2000" b="0" dirty="0">
              <a:latin typeface="Times New Roman"/>
              <a:cs typeface="Times New Roman"/>
            </a:endParaRPr>
          </a:p>
        </p:txBody>
      </p:sp>
    </p:spTree>
    <p:extLst>
      <p:ext uri="{BB962C8B-B14F-4D97-AF65-F5344CB8AC3E}">
        <p14:creationId xmlns:p14="http://schemas.microsoft.com/office/powerpoint/2010/main" val="10326929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latin typeface="Times New Roman"/>
              <a:cs typeface="Times New Roman"/>
            </a:endParaRPr>
          </a:p>
        </p:txBody>
      </p:sp>
      <p:sp>
        <p:nvSpPr>
          <p:cNvPr id="3" name="Content Placeholder 2"/>
          <p:cNvSpPr>
            <a:spLocks noGrp="1"/>
          </p:cNvSpPr>
          <p:nvPr>
            <p:ph idx="1"/>
          </p:nvPr>
        </p:nvSpPr>
        <p:spPr>
          <a:xfrm>
            <a:off x="152400" y="1219200"/>
            <a:ext cx="8763000" cy="4648200"/>
          </a:xfrm>
        </p:spPr>
        <p:txBody>
          <a:bodyPr/>
          <a:lstStyle/>
          <a:p>
            <a:r>
              <a:rPr lang="en-US" sz="2800" b="0" i="1" dirty="0">
                <a:latin typeface="Times New Roman"/>
                <a:cs typeface="Times New Roman"/>
              </a:rPr>
              <a:t>Sample Characteristics</a:t>
            </a:r>
            <a:endParaRPr lang="en-US" sz="2800" b="0" dirty="0">
              <a:latin typeface="Times New Roman"/>
              <a:cs typeface="Times New Roman"/>
            </a:endParaRPr>
          </a:p>
          <a:p>
            <a:pPr lvl="1"/>
            <a:r>
              <a:rPr lang="en-US" sz="2800" b="0" dirty="0" smtClean="0">
                <a:latin typeface="Times New Roman"/>
                <a:cs typeface="Times New Roman"/>
              </a:rPr>
              <a:t>Most </a:t>
            </a:r>
            <a:r>
              <a:rPr lang="en-US" sz="2800" b="0" dirty="0">
                <a:latin typeface="Times New Roman"/>
                <a:cs typeface="Times New Roman"/>
              </a:rPr>
              <a:t>of the men who reported their age were between the ages of 18-30, indicated a Hispanic ethnicity, and defined their sexuality as bisexual. In addition, the majority was active in regions that were more urbanized with a larger population. Miami, Ft. Lauderdale, and Orlando had the most sex workers. </a:t>
            </a:r>
            <a:endParaRPr lang="en-US" sz="2800" b="0" dirty="0" smtClean="0">
              <a:latin typeface="Times New Roman"/>
              <a:cs typeface="Times New Roman"/>
            </a:endParaRPr>
          </a:p>
          <a:p>
            <a:pPr lvl="1"/>
            <a:r>
              <a:rPr lang="en-US" sz="2800" b="0" dirty="0" smtClean="0">
                <a:latin typeface="Times New Roman"/>
                <a:cs typeface="Times New Roman"/>
              </a:rPr>
              <a:t>This </a:t>
            </a:r>
            <a:r>
              <a:rPr lang="en-US" sz="2800" b="0" dirty="0">
                <a:latin typeface="Times New Roman"/>
                <a:cs typeface="Times New Roman"/>
              </a:rPr>
              <a:t>presents some unique and similar findings compared to other studies that have assessed MSM sex workers who find clients through on-line environments</a:t>
            </a:r>
            <a:r>
              <a:rPr lang="en-US" sz="2800" b="0" dirty="0" smtClean="0">
                <a:latin typeface="Times New Roman"/>
                <a:cs typeface="Times New Roman"/>
              </a:rPr>
              <a:t>.</a:t>
            </a:r>
          </a:p>
        </p:txBody>
      </p:sp>
    </p:spTree>
    <p:extLst>
      <p:ext uri="{BB962C8B-B14F-4D97-AF65-F5344CB8AC3E}">
        <p14:creationId xmlns:p14="http://schemas.microsoft.com/office/powerpoint/2010/main" val="2026529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219200"/>
            <a:ext cx="9144000" cy="3581400"/>
          </a:xfrm>
        </p:spPr>
        <p:txBody>
          <a:bodyPr/>
          <a:lstStyle/>
          <a:p>
            <a:r>
              <a:rPr lang="en-US" b="0" dirty="0" smtClean="0">
                <a:latin typeface="Times New Roman"/>
                <a:cs typeface="Times New Roman"/>
              </a:rPr>
              <a:t>For example, Parsons, </a:t>
            </a:r>
            <a:r>
              <a:rPr lang="en-US" b="0" dirty="0" err="1" smtClean="0">
                <a:latin typeface="Times New Roman"/>
                <a:cs typeface="Times New Roman"/>
              </a:rPr>
              <a:t>Koken</a:t>
            </a:r>
            <a:r>
              <a:rPr lang="en-US" b="0" dirty="0" smtClean="0">
                <a:latin typeface="Times New Roman"/>
                <a:cs typeface="Times New Roman"/>
              </a:rPr>
              <a:t>, and </a:t>
            </a:r>
            <a:r>
              <a:rPr lang="en-US" b="0" dirty="0" err="1" smtClean="0">
                <a:latin typeface="Times New Roman"/>
                <a:cs typeface="Times New Roman"/>
              </a:rPr>
              <a:t>Bimbi</a:t>
            </a:r>
            <a:r>
              <a:rPr lang="en-US" b="0" dirty="0" smtClean="0">
                <a:latin typeface="Times New Roman"/>
                <a:cs typeface="Times New Roman"/>
              </a:rPr>
              <a:t> (2010) found the majority of men in their sample were Caucasian (67.4%) and their mean age was close to 32. </a:t>
            </a:r>
          </a:p>
          <a:p>
            <a:r>
              <a:rPr lang="en-US" b="0" dirty="0" smtClean="0">
                <a:latin typeface="Times New Roman"/>
                <a:cs typeface="Times New Roman"/>
              </a:rPr>
              <a:t>However, the men in their sample identified mostly as gay (82.6%) rather than bisexual (17.4%). </a:t>
            </a:r>
          </a:p>
          <a:p>
            <a:r>
              <a:rPr lang="en-US" b="0" dirty="0" smtClean="0">
                <a:latin typeface="Times New Roman"/>
                <a:cs typeface="Times New Roman"/>
              </a:rPr>
              <a:t>An earlier 2001 study by Parsons, </a:t>
            </a:r>
            <a:r>
              <a:rPr lang="en-US" b="0" dirty="0" err="1" smtClean="0">
                <a:latin typeface="Times New Roman"/>
                <a:cs typeface="Times New Roman"/>
              </a:rPr>
              <a:t>Bimbi</a:t>
            </a:r>
            <a:r>
              <a:rPr lang="en-US" b="0" dirty="0" smtClean="0">
                <a:latin typeface="Times New Roman"/>
                <a:cs typeface="Times New Roman"/>
              </a:rPr>
              <a:t>, and </a:t>
            </a:r>
            <a:r>
              <a:rPr lang="en-US" b="0" dirty="0" err="1" smtClean="0">
                <a:latin typeface="Times New Roman"/>
                <a:cs typeface="Times New Roman"/>
              </a:rPr>
              <a:t>Halkitis</a:t>
            </a:r>
            <a:r>
              <a:rPr lang="en-US" b="0" dirty="0" smtClean="0">
                <a:latin typeface="Times New Roman"/>
                <a:cs typeface="Times New Roman"/>
              </a:rPr>
              <a:t> (2001) also used a sample that was largely Caucasian (70%), identified as gay (82%), and had a mean age close to 32; that sample was also recruited from one major city (New York City). </a:t>
            </a:r>
          </a:p>
        </p:txBody>
      </p:sp>
      <p:pic>
        <p:nvPicPr>
          <p:cNvPr id="4" name="Picture 3"/>
          <p:cNvPicPr>
            <a:picLocks noChangeAspect="1"/>
          </p:cNvPicPr>
          <p:nvPr/>
        </p:nvPicPr>
        <p:blipFill>
          <a:blip r:embed="rId2"/>
          <a:stretch>
            <a:fillRect/>
          </a:stretch>
        </p:blipFill>
        <p:spPr>
          <a:xfrm>
            <a:off x="5867400" y="4419600"/>
            <a:ext cx="2799954" cy="1752600"/>
          </a:xfrm>
          <a:prstGeom prst="rect">
            <a:avLst/>
          </a:prstGeom>
        </p:spPr>
      </p:pic>
    </p:spTree>
    <p:extLst>
      <p:ext uri="{BB962C8B-B14F-4D97-AF65-F5344CB8AC3E}">
        <p14:creationId xmlns:p14="http://schemas.microsoft.com/office/powerpoint/2010/main" val="1065956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0" y="304800"/>
            <a:ext cx="8458200" cy="1143000"/>
          </a:xfrm>
        </p:spPr>
        <p:txBody>
          <a:bodyPr/>
          <a:lstStyle/>
          <a:p>
            <a:pPr eaLnBrk="1" hangingPunct="1"/>
            <a:r>
              <a:rPr lang="en-US" sz="3600" i="1" dirty="0">
                <a:latin typeface="Times New Roman"/>
                <a:cs typeface="Times New Roman"/>
              </a:rPr>
              <a:t>Male Sex Workers and the Internet: An Emerging Body of Literature</a:t>
            </a:r>
            <a:r>
              <a:rPr lang="en-US" sz="3600" dirty="0">
                <a:latin typeface="Times New Roman"/>
                <a:cs typeface="Times New Roman"/>
              </a:rPr>
              <a:t/>
            </a:r>
            <a:br>
              <a:rPr lang="en-US" sz="3600" dirty="0">
                <a:latin typeface="Times New Roman"/>
                <a:cs typeface="Times New Roman"/>
              </a:rPr>
            </a:br>
            <a:endParaRPr lang="en-US" sz="3600" dirty="0">
              <a:latin typeface="Times New Roman"/>
              <a:ea typeface="ＭＳ Ｐゴシック" charset="0"/>
              <a:cs typeface="Times New Roman"/>
            </a:endParaRPr>
          </a:p>
        </p:txBody>
      </p:sp>
      <p:sp>
        <p:nvSpPr>
          <p:cNvPr id="222211" name="Rectangle 3"/>
          <p:cNvSpPr>
            <a:spLocks noGrp="1" noChangeArrowheads="1"/>
          </p:cNvSpPr>
          <p:nvPr>
            <p:ph type="body" idx="1"/>
          </p:nvPr>
        </p:nvSpPr>
        <p:spPr>
          <a:xfrm>
            <a:off x="0" y="1219200"/>
            <a:ext cx="9144000" cy="5105400"/>
          </a:xfrm>
        </p:spPr>
        <p:txBody>
          <a:bodyPr/>
          <a:lstStyle/>
          <a:p>
            <a:r>
              <a:rPr lang="en-US" b="0" dirty="0">
                <a:latin typeface="Times New Roman"/>
                <a:cs typeface="Times New Roman"/>
              </a:rPr>
              <a:t>While there is a growing number of studies which have assessed the risks posed by the quick and sometimes anonymous sexual encounters facilitated by Internet-based sexual networking </a:t>
            </a:r>
            <a:r>
              <a:rPr lang="en-US" b="0" dirty="0" smtClean="0">
                <a:latin typeface="Times New Roman"/>
                <a:cs typeface="Times New Roman"/>
              </a:rPr>
              <a:t>sites, </a:t>
            </a:r>
            <a:r>
              <a:rPr lang="en-US" b="0" dirty="0">
                <a:latin typeface="Times New Roman"/>
                <a:cs typeface="Times New Roman"/>
              </a:rPr>
              <a:t>very few studies have examined the high-risk activities that may be initiated by male sex workers who use Internet-based promotional sites to advertise their services to their potential clients. </a:t>
            </a:r>
            <a:endParaRPr lang="en-US" b="0" dirty="0" smtClean="0">
              <a:latin typeface="Times New Roman"/>
              <a:cs typeface="Times New Roman"/>
            </a:endParaRPr>
          </a:p>
          <a:p>
            <a:r>
              <a:rPr lang="en-US" b="0" dirty="0" smtClean="0">
                <a:latin typeface="Times New Roman"/>
                <a:cs typeface="Times New Roman"/>
              </a:rPr>
              <a:t>In </a:t>
            </a:r>
            <a:r>
              <a:rPr lang="en-US" b="0" dirty="0">
                <a:latin typeface="Times New Roman"/>
                <a:cs typeface="Times New Roman"/>
              </a:rPr>
              <a:t>addition, many of these studies are qualitative based with smaller sample sizes that present threats to generalizability. </a:t>
            </a:r>
            <a:endParaRPr lang="en-US" b="0" dirty="0" smtClean="0">
              <a:latin typeface="Times New Roman"/>
              <a:cs typeface="Times New Roman"/>
            </a:endParaRPr>
          </a:p>
          <a:p>
            <a:r>
              <a:rPr lang="en-US" b="0" dirty="0" smtClean="0">
                <a:latin typeface="Times New Roman"/>
                <a:cs typeface="Times New Roman"/>
              </a:rPr>
              <a:t>Nonetheless</a:t>
            </a:r>
            <a:r>
              <a:rPr lang="en-US" b="0" dirty="0">
                <a:latin typeface="Times New Roman"/>
                <a:cs typeface="Times New Roman"/>
              </a:rPr>
              <a:t>, </a:t>
            </a:r>
            <a:r>
              <a:rPr lang="en-US" b="0" dirty="0" smtClean="0">
                <a:latin typeface="Times New Roman"/>
                <a:cs typeface="Times New Roman"/>
              </a:rPr>
              <a:t>these few </a:t>
            </a:r>
            <a:r>
              <a:rPr lang="en-US" b="0" dirty="0">
                <a:latin typeface="Times New Roman"/>
                <a:cs typeface="Times New Roman"/>
              </a:rPr>
              <a:t>studies </a:t>
            </a:r>
            <a:r>
              <a:rPr lang="en-US" b="0" dirty="0" smtClean="0">
                <a:latin typeface="Times New Roman"/>
                <a:cs typeface="Times New Roman"/>
              </a:rPr>
              <a:t>suggest </a:t>
            </a:r>
            <a:r>
              <a:rPr lang="en-US" b="0" dirty="0">
                <a:latin typeface="Times New Roman"/>
                <a:cs typeface="Times New Roman"/>
              </a:rPr>
              <a:t>this newer medium may also provide easier access to clients who wish to participate in higher-risk sexual activities with male sex workers who are willing to do so (</a:t>
            </a:r>
            <a:r>
              <a:rPr lang="en-US" b="0" dirty="0" err="1">
                <a:latin typeface="Times New Roman"/>
                <a:cs typeface="Times New Roman"/>
              </a:rPr>
              <a:t>Phua</a:t>
            </a:r>
            <a:r>
              <a:rPr lang="en-US" b="0" dirty="0">
                <a:latin typeface="Times New Roman"/>
                <a:cs typeface="Times New Roman"/>
              </a:rPr>
              <a:t>, </a:t>
            </a:r>
            <a:r>
              <a:rPr lang="en-US" b="0" dirty="0" err="1">
                <a:latin typeface="Times New Roman"/>
                <a:cs typeface="Times New Roman"/>
              </a:rPr>
              <a:t>Ciambrone</a:t>
            </a:r>
            <a:r>
              <a:rPr lang="en-US" b="0" dirty="0">
                <a:latin typeface="Times New Roman"/>
                <a:cs typeface="Times New Roman"/>
              </a:rPr>
              <a:t>, &amp; Vasquez, 2009; Parsons, </a:t>
            </a:r>
            <a:r>
              <a:rPr lang="en-US" b="0" dirty="0" err="1">
                <a:latin typeface="Times New Roman"/>
                <a:cs typeface="Times New Roman"/>
              </a:rPr>
              <a:t>Koken</a:t>
            </a:r>
            <a:r>
              <a:rPr lang="en-US" b="0" dirty="0">
                <a:latin typeface="Times New Roman"/>
                <a:cs typeface="Times New Roman"/>
              </a:rPr>
              <a:t> &amp; </a:t>
            </a:r>
            <a:r>
              <a:rPr lang="en-US" b="0" dirty="0" err="1">
                <a:latin typeface="Times New Roman"/>
                <a:cs typeface="Times New Roman"/>
              </a:rPr>
              <a:t>Bimbi</a:t>
            </a:r>
            <a:r>
              <a:rPr lang="en-US" b="0" dirty="0">
                <a:latin typeface="Times New Roman"/>
                <a:cs typeface="Times New Roman"/>
              </a:rPr>
              <a:t>, 2004 </a:t>
            </a:r>
            <a:r>
              <a:rPr lang="en-US" b="0" dirty="0" err="1">
                <a:latin typeface="Times New Roman"/>
                <a:cs typeface="Times New Roman"/>
              </a:rPr>
              <a:t>Uy</a:t>
            </a:r>
            <a:r>
              <a:rPr lang="en-US" b="0" dirty="0">
                <a:latin typeface="Times New Roman"/>
                <a:cs typeface="Times New Roman"/>
              </a:rPr>
              <a:t>, Parsons, </a:t>
            </a:r>
            <a:r>
              <a:rPr lang="en-US" b="0" dirty="0" err="1">
                <a:latin typeface="Times New Roman"/>
                <a:cs typeface="Times New Roman"/>
              </a:rPr>
              <a:t>Bimbi</a:t>
            </a:r>
            <a:r>
              <a:rPr lang="en-US" b="0" dirty="0">
                <a:latin typeface="Times New Roman"/>
                <a:cs typeface="Times New Roman"/>
              </a:rPr>
              <a:t>, </a:t>
            </a:r>
            <a:r>
              <a:rPr lang="en-US" b="0" dirty="0" err="1">
                <a:latin typeface="Times New Roman"/>
                <a:cs typeface="Times New Roman"/>
              </a:rPr>
              <a:t>Koken</a:t>
            </a:r>
            <a:r>
              <a:rPr lang="en-US" b="0" dirty="0">
                <a:latin typeface="Times New Roman"/>
                <a:cs typeface="Times New Roman"/>
              </a:rPr>
              <a:t>, &amp; </a:t>
            </a:r>
            <a:r>
              <a:rPr lang="en-US" b="0" dirty="0" err="1">
                <a:latin typeface="Times New Roman"/>
                <a:cs typeface="Times New Roman"/>
              </a:rPr>
              <a:t>Hakitis</a:t>
            </a:r>
            <a:r>
              <a:rPr lang="en-US" b="0" dirty="0">
                <a:latin typeface="Times New Roman"/>
                <a:cs typeface="Times New Roman"/>
              </a:rPr>
              <a:t>, 2004).</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33867" y="1295400"/>
            <a:ext cx="9144000" cy="4495800"/>
          </a:xfrm>
        </p:spPr>
        <p:txBody>
          <a:bodyPr/>
          <a:lstStyle/>
          <a:p>
            <a:pPr marL="342900" lvl="1" indent="-342900">
              <a:buClr>
                <a:schemeClr val="bg2"/>
              </a:buClr>
            </a:pPr>
            <a:r>
              <a:rPr lang="en-US" b="0" dirty="0" smtClean="0">
                <a:latin typeface="Times New Roman"/>
                <a:cs typeface="Times New Roman"/>
              </a:rPr>
              <a:t>Work by Smith, </a:t>
            </a:r>
            <a:r>
              <a:rPr lang="en-US" b="0" dirty="0" err="1" smtClean="0">
                <a:latin typeface="Times New Roman"/>
                <a:cs typeface="Times New Roman"/>
              </a:rPr>
              <a:t>Grov</a:t>
            </a:r>
            <a:r>
              <a:rPr lang="en-US" b="0" dirty="0" smtClean="0">
                <a:latin typeface="Times New Roman"/>
                <a:cs typeface="Times New Roman"/>
              </a:rPr>
              <a:t>, and Seal (2008) using a small (</a:t>
            </a:r>
            <a:r>
              <a:rPr lang="en-US" b="0" i="1" dirty="0" smtClean="0">
                <a:latin typeface="Times New Roman"/>
                <a:cs typeface="Times New Roman"/>
              </a:rPr>
              <a:t>n</a:t>
            </a:r>
            <a:r>
              <a:rPr lang="en-US" b="0" dirty="0" smtClean="0">
                <a:latin typeface="Times New Roman"/>
                <a:cs typeface="Times New Roman"/>
              </a:rPr>
              <a:t> = 32) sample from Wisconsin also included a majority of participants were Caucasian (70%) and young (73.3% were &lt; 25 years of age)</a:t>
            </a:r>
            <a:endParaRPr lang="en-US" b="0" dirty="0" smtClean="0">
              <a:latin typeface="Times New Roman"/>
              <a:cs typeface="Times New Roman"/>
            </a:endParaRPr>
          </a:p>
          <a:p>
            <a:r>
              <a:rPr lang="en-US" sz="2000" b="0" dirty="0" err="1" smtClean="0">
                <a:latin typeface="Times New Roman"/>
                <a:cs typeface="Times New Roman"/>
              </a:rPr>
              <a:t>Mimiaga</a:t>
            </a:r>
            <a:r>
              <a:rPr lang="en-US" sz="2000" b="0" dirty="0" smtClean="0">
                <a:latin typeface="Times New Roman"/>
                <a:cs typeface="Times New Roman"/>
              </a:rPr>
              <a:t> </a:t>
            </a:r>
            <a:r>
              <a:rPr lang="en-US" sz="2000" b="0" dirty="0">
                <a:latin typeface="Times New Roman"/>
                <a:cs typeface="Times New Roman"/>
              </a:rPr>
              <a:t>and colleagues (2007) compared MSM sex workers who were “street workers” (p. 54) with those who recruited clients through the </a:t>
            </a:r>
            <a:r>
              <a:rPr lang="en-US" sz="2000" b="0" dirty="0" smtClean="0">
                <a:latin typeface="Times New Roman"/>
                <a:cs typeface="Times New Roman"/>
              </a:rPr>
              <a:t>Internet: </a:t>
            </a:r>
          </a:p>
          <a:p>
            <a:pPr lvl="1"/>
            <a:r>
              <a:rPr lang="en-US" b="0" dirty="0" smtClean="0">
                <a:latin typeface="Times New Roman"/>
                <a:cs typeface="Times New Roman"/>
              </a:rPr>
              <a:t>Their </a:t>
            </a:r>
            <a:r>
              <a:rPr lang="en-US" b="0" dirty="0">
                <a:latin typeface="Times New Roman"/>
                <a:cs typeface="Times New Roman"/>
              </a:rPr>
              <a:t>sample was small (</a:t>
            </a:r>
            <a:r>
              <a:rPr lang="en-US" b="0" i="1" dirty="0">
                <a:latin typeface="Times New Roman"/>
                <a:cs typeface="Times New Roman"/>
              </a:rPr>
              <a:t>n </a:t>
            </a:r>
            <a:r>
              <a:rPr lang="en-US" b="0" dirty="0">
                <a:latin typeface="Times New Roman"/>
                <a:cs typeface="Times New Roman"/>
              </a:rPr>
              <a:t>= 32) but also consisted primarily of Caucasians (63%). </a:t>
            </a:r>
            <a:endParaRPr lang="en-US" b="0" dirty="0" smtClean="0">
              <a:latin typeface="Times New Roman"/>
              <a:cs typeface="Times New Roman"/>
            </a:endParaRPr>
          </a:p>
          <a:p>
            <a:pPr lvl="1"/>
            <a:r>
              <a:rPr lang="en-US" b="0" dirty="0" smtClean="0">
                <a:latin typeface="Times New Roman"/>
                <a:cs typeface="Times New Roman"/>
              </a:rPr>
              <a:t>These </a:t>
            </a:r>
            <a:r>
              <a:rPr lang="en-US" b="0" dirty="0">
                <a:latin typeface="Times New Roman"/>
                <a:cs typeface="Times New Roman"/>
              </a:rPr>
              <a:t>researchers also found the mean age of street workers to be similar to this study (28) while the mean age of those who used the Internet to meet clients was older (42.6). </a:t>
            </a:r>
            <a:endParaRPr lang="en-US" b="0" dirty="0" smtClean="0">
              <a:latin typeface="Times New Roman"/>
              <a:cs typeface="Times New Roman"/>
            </a:endParaRPr>
          </a:p>
          <a:p>
            <a:pPr lvl="1"/>
            <a:r>
              <a:rPr lang="en-US" b="0" dirty="0" smtClean="0">
                <a:latin typeface="Times New Roman"/>
                <a:cs typeface="Times New Roman"/>
              </a:rPr>
              <a:t>A </a:t>
            </a:r>
            <a:r>
              <a:rPr lang="en-US" b="0" dirty="0">
                <a:latin typeface="Times New Roman"/>
                <a:cs typeface="Times New Roman"/>
              </a:rPr>
              <a:t>similar finding in the study by </a:t>
            </a:r>
            <a:r>
              <a:rPr lang="en-US" b="0" dirty="0" err="1">
                <a:latin typeface="Times New Roman"/>
                <a:cs typeface="Times New Roman"/>
              </a:rPr>
              <a:t>Mimiaga</a:t>
            </a:r>
            <a:r>
              <a:rPr lang="en-US" b="0" dirty="0">
                <a:latin typeface="Times New Roman"/>
                <a:cs typeface="Times New Roman"/>
              </a:rPr>
              <a:t> et al. (2007) was a smaller number of MSM sex workers who used the Internet to find clients identifying as gay (47%). </a:t>
            </a:r>
            <a:endParaRPr lang="en-US" b="0" dirty="0" smtClean="0">
              <a:latin typeface="Times New Roman"/>
              <a:cs typeface="Times New Roman"/>
            </a:endParaRPr>
          </a:p>
        </p:txBody>
      </p:sp>
    </p:spTree>
    <p:extLst>
      <p:ext uri="{BB962C8B-B14F-4D97-AF65-F5344CB8AC3E}">
        <p14:creationId xmlns:p14="http://schemas.microsoft.com/office/powerpoint/2010/main" val="36200278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304800" y="1143000"/>
            <a:ext cx="8382000" cy="4495800"/>
          </a:xfrm>
        </p:spPr>
        <p:txBody>
          <a:bodyPr/>
          <a:lstStyle/>
          <a:p>
            <a:r>
              <a:rPr lang="en-US" b="0" dirty="0" smtClean="0">
                <a:latin typeface="Times New Roman"/>
                <a:cs typeface="Times New Roman"/>
              </a:rPr>
              <a:t>The </a:t>
            </a:r>
            <a:r>
              <a:rPr lang="en-US" b="0" dirty="0">
                <a:latin typeface="Times New Roman"/>
                <a:cs typeface="Times New Roman"/>
              </a:rPr>
              <a:t>majority of the MSM sex workers’ </a:t>
            </a:r>
            <a:r>
              <a:rPr lang="en-US" b="0" dirty="0" smtClean="0">
                <a:latin typeface="Times New Roman"/>
                <a:cs typeface="Times New Roman"/>
              </a:rPr>
              <a:t>profiles in this study </a:t>
            </a:r>
            <a:r>
              <a:rPr lang="en-US" b="0" dirty="0">
                <a:latin typeface="Times New Roman"/>
                <a:cs typeface="Times New Roman"/>
              </a:rPr>
              <a:t>had Hispanic listed as the ethnicity. </a:t>
            </a:r>
            <a:endParaRPr lang="en-US" b="0" dirty="0">
              <a:latin typeface="Times New Roman"/>
              <a:cs typeface="Times New Roman"/>
            </a:endParaRPr>
          </a:p>
          <a:p>
            <a:r>
              <a:rPr lang="en-US" b="0" dirty="0" smtClean="0">
                <a:latin typeface="Times New Roman"/>
                <a:cs typeface="Times New Roman"/>
              </a:rPr>
              <a:t>But</a:t>
            </a:r>
            <a:r>
              <a:rPr lang="en-US" b="0" dirty="0">
                <a:latin typeface="Times New Roman"/>
                <a:cs typeface="Times New Roman"/>
              </a:rPr>
              <a:t>, this could be due to such a large percentage of the sample coming from the Miami, Ft. Lauderdale, and Orlando areas. </a:t>
            </a:r>
            <a:endParaRPr lang="en-US" b="0" dirty="0" smtClean="0">
              <a:latin typeface="Times New Roman"/>
              <a:cs typeface="Times New Roman"/>
            </a:endParaRPr>
          </a:p>
          <a:p>
            <a:r>
              <a:rPr lang="en-US" b="0" dirty="0" smtClean="0">
                <a:latin typeface="Times New Roman"/>
                <a:cs typeface="Times New Roman"/>
              </a:rPr>
              <a:t>Florida </a:t>
            </a:r>
            <a:r>
              <a:rPr lang="en-US" b="0" dirty="0">
                <a:latin typeface="Times New Roman"/>
                <a:cs typeface="Times New Roman"/>
              </a:rPr>
              <a:t>has a larger population of Hispanics compared to the United States as a whole (22.5% vs. 16.3%); </a:t>
            </a:r>
            <a:endParaRPr lang="en-US" b="0" dirty="0" smtClean="0">
              <a:latin typeface="Times New Roman"/>
              <a:cs typeface="Times New Roman"/>
            </a:endParaRPr>
          </a:p>
          <a:p>
            <a:r>
              <a:rPr lang="en-US" b="0" dirty="0" smtClean="0">
                <a:latin typeface="Times New Roman"/>
                <a:cs typeface="Times New Roman"/>
              </a:rPr>
              <a:t>Miami </a:t>
            </a:r>
            <a:r>
              <a:rPr lang="en-US" b="0" dirty="0">
                <a:latin typeface="Times New Roman"/>
                <a:cs typeface="Times New Roman"/>
              </a:rPr>
              <a:t>(70%), Ft. Lauderdale (13.7%), and Orlando (25.4%) have high populations of Hispanic persons (U.S. Census Bureau, 2011). </a:t>
            </a:r>
            <a:endParaRPr lang="en-US" b="0" dirty="0" smtClean="0">
              <a:latin typeface="Times New Roman"/>
              <a:cs typeface="Times New Roman"/>
            </a:endParaRPr>
          </a:p>
        </p:txBody>
      </p:sp>
      <p:pic>
        <p:nvPicPr>
          <p:cNvPr id="4" name="Picture 3"/>
          <p:cNvPicPr>
            <a:picLocks noChangeAspect="1"/>
          </p:cNvPicPr>
          <p:nvPr/>
        </p:nvPicPr>
        <p:blipFill>
          <a:blip r:embed="rId2"/>
          <a:stretch>
            <a:fillRect/>
          </a:stretch>
        </p:blipFill>
        <p:spPr>
          <a:xfrm>
            <a:off x="5943600" y="4419600"/>
            <a:ext cx="2298700" cy="1676400"/>
          </a:xfrm>
          <a:prstGeom prst="rect">
            <a:avLst/>
          </a:prstGeom>
        </p:spPr>
      </p:pic>
    </p:spTree>
    <p:extLst>
      <p:ext uri="{BB962C8B-B14F-4D97-AF65-F5344CB8AC3E}">
        <p14:creationId xmlns:p14="http://schemas.microsoft.com/office/powerpoint/2010/main" val="13719164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219200"/>
            <a:ext cx="9144000" cy="4495800"/>
          </a:xfrm>
        </p:spPr>
        <p:txBody>
          <a:bodyPr/>
          <a:lstStyle/>
          <a:p>
            <a:r>
              <a:rPr lang="en-US" sz="2200" b="0" dirty="0" smtClean="0">
                <a:latin typeface="Times New Roman"/>
                <a:cs typeface="Times New Roman"/>
              </a:rPr>
              <a:t>Perhaps the reason for the sample’s age range being mostly between 18-30 pertains to younger persons’ higher level of comfort with using the Internet to meet sex partners:</a:t>
            </a:r>
          </a:p>
          <a:p>
            <a:pPr lvl="1"/>
            <a:r>
              <a:rPr lang="en-US" sz="2200" b="0" dirty="0">
                <a:latin typeface="Times New Roman"/>
                <a:cs typeface="Times New Roman"/>
              </a:rPr>
              <a:t>Data from a Florida-based study by Blackwell (2010) assessing a large sample of profiles (</a:t>
            </a:r>
            <a:r>
              <a:rPr lang="en-US" sz="2200" b="0" i="1" dirty="0">
                <a:latin typeface="Times New Roman"/>
                <a:cs typeface="Times New Roman"/>
              </a:rPr>
              <a:t>n</a:t>
            </a:r>
            <a:r>
              <a:rPr lang="en-US" sz="2200" b="0" dirty="0">
                <a:latin typeface="Times New Roman"/>
                <a:cs typeface="Times New Roman"/>
              </a:rPr>
              <a:t> = 485) of MSM using the Internet to meet sex partners found most users reported their age as less than 40. </a:t>
            </a:r>
            <a:endParaRPr lang="en-US" sz="2200" b="0" dirty="0" smtClean="0">
              <a:latin typeface="Times New Roman"/>
              <a:cs typeface="Times New Roman"/>
            </a:endParaRPr>
          </a:p>
          <a:p>
            <a:pPr marL="342900" lvl="1" indent="-342900">
              <a:buClr>
                <a:schemeClr val="bg2"/>
              </a:buClr>
            </a:pPr>
            <a:r>
              <a:rPr lang="en-US" sz="2200" b="0" dirty="0" smtClean="0">
                <a:latin typeface="Times New Roman"/>
                <a:cs typeface="Times New Roman"/>
              </a:rPr>
              <a:t>Most of the MSM sex workers in this study did not report their age in their profile (58.3%). While the precise reasons age was withheld from the profiles is unknown, perhaps the sex workers wanted to be perceived as youthful as a way to increase their attraction to clients and were consequently apprehensive to report their age. </a:t>
            </a:r>
          </a:p>
          <a:p>
            <a:pPr marL="342900" lvl="1" indent="-342900">
              <a:buClr>
                <a:schemeClr val="bg2"/>
              </a:buClr>
            </a:pPr>
            <a:r>
              <a:rPr lang="en-US" sz="2200" b="0" dirty="0" smtClean="0">
                <a:latin typeface="Times New Roman"/>
                <a:cs typeface="Times New Roman"/>
              </a:rPr>
              <a:t>Research has shown a strong tendency among homosexual men to favor more youthful appearing potential sexual partners (</a:t>
            </a:r>
            <a:r>
              <a:rPr lang="en-US" sz="2200" b="0" dirty="0" err="1" smtClean="0">
                <a:latin typeface="Times New Roman"/>
                <a:cs typeface="Times New Roman"/>
              </a:rPr>
              <a:t>Teuscher</a:t>
            </a:r>
            <a:r>
              <a:rPr lang="en-US" sz="2200" b="0" dirty="0" smtClean="0">
                <a:latin typeface="Times New Roman"/>
                <a:cs typeface="Times New Roman"/>
              </a:rPr>
              <a:t> &amp; </a:t>
            </a:r>
            <a:r>
              <a:rPr lang="en-US" sz="2200" b="0" dirty="0" err="1" smtClean="0">
                <a:latin typeface="Times New Roman"/>
                <a:cs typeface="Times New Roman"/>
              </a:rPr>
              <a:t>Teuscher</a:t>
            </a:r>
            <a:r>
              <a:rPr lang="en-US" sz="2200" b="0" dirty="0" smtClean="0">
                <a:latin typeface="Times New Roman"/>
                <a:cs typeface="Times New Roman"/>
              </a:rPr>
              <a:t>, 2007).</a:t>
            </a:r>
          </a:p>
          <a:p>
            <a:endParaRPr lang="en-US" sz="2200" b="0" dirty="0" smtClean="0">
              <a:latin typeface="Times New Roman"/>
              <a:cs typeface="Times New Roman"/>
            </a:endParaRPr>
          </a:p>
          <a:p>
            <a:endParaRPr lang="en-US" sz="2200" b="0" dirty="0" smtClean="0">
              <a:latin typeface="Times New Roman"/>
              <a:cs typeface="Times New Roman"/>
            </a:endParaRPr>
          </a:p>
          <a:p>
            <a:endParaRPr lang="en-US" sz="2200" b="0" dirty="0">
              <a:latin typeface="Times New Roman"/>
              <a:cs typeface="Times New Roman"/>
            </a:endParaRPr>
          </a:p>
        </p:txBody>
      </p:sp>
    </p:spTree>
    <p:extLst>
      <p:ext uri="{BB962C8B-B14F-4D97-AF65-F5344CB8AC3E}">
        <p14:creationId xmlns:p14="http://schemas.microsoft.com/office/powerpoint/2010/main" val="358424530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524000"/>
            <a:ext cx="9144000" cy="4495800"/>
          </a:xfrm>
        </p:spPr>
        <p:txBody>
          <a:bodyPr/>
          <a:lstStyle/>
          <a:p>
            <a:r>
              <a:rPr lang="en-US" b="0" dirty="0">
                <a:latin typeface="Times New Roman"/>
                <a:cs typeface="Times New Roman"/>
              </a:rPr>
              <a:t>Another unique finding in this study was that the majority of the sample reported their sexual orientation as bisexual. </a:t>
            </a:r>
            <a:endParaRPr lang="en-US" b="0" dirty="0" smtClean="0">
              <a:latin typeface="Times New Roman"/>
              <a:cs typeface="Times New Roman"/>
            </a:endParaRPr>
          </a:p>
          <a:p>
            <a:r>
              <a:rPr lang="en-US" b="0" dirty="0" smtClean="0">
                <a:latin typeface="Times New Roman"/>
                <a:cs typeface="Times New Roman"/>
              </a:rPr>
              <a:t>This </a:t>
            </a:r>
            <a:r>
              <a:rPr lang="en-US" b="0" dirty="0">
                <a:latin typeface="Times New Roman"/>
                <a:cs typeface="Times New Roman"/>
              </a:rPr>
              <a:t>is in contrast to other inquiries assessing characteristics of male sex workers that have found that most report their orientation as gay or homosexual (Parsons, </a:t>
            </a:r>
            <a:r>
              <a:rPr lang="en-US" b="0" dirty="0" err="1">
                <a:latin typeface="Times New Roman"/>
                <a:cs typeface="Times New Roman"/>
              </a:rPr>
              <a:t>Koken</a:t>
            </a:r>
            <a:r>
              <a:rPr lang="en-US" b="0" dirty="0">
                <a:latin typeface="Times New Roman"/>
                <a:cs typeface="Times New Roman"/>
              </a:rPr>
              <a:t>, &amp; </a:t>
            </a:r>
            <a:r>
              <a:rPr lang="en-US" b="0" dirty="0" err="1">
                <a:latin typeface="Times New Roman"/>
                <a:cs typeface="Times New Roman"/>
              </a:rPr>
              <a:t>Bimbi</a:t>
            </a:r>
            <a:r>
              <a:rPr lang="en-US" b="0" dirty="0">
                <a:latin typeface="Times New Roman"/>
                <a:cs typeface="Times New Roman"/>
              </a:rPr>
              <a:t>, 2010; </a:t>
            </a:r>
            <a:r>
              <a:rPr lang="en-US" b="0" dirty="0" err="1">
                <a:latin typeface="Times New Roman"/>
                <a:cs typeface="Times New Roman"/>
              </a:rPr>
              <a:t>Mimiaga</a:t>
            </a:r>
            <a:r>
              <a:rPr lang="en-US" b="0" dirty="0">
                <a:latin typeface="Times New Roman"/>
                <a:cs typeface="Times New Roman"/>
              </a:rPr>
              <a:t>, </a:t>
            </a:r>
            <a:r>
              <a:rPr lang="en-US" b="0" dirty="0" err="1">
                <a:latin typeface="Times New Roman"/>
                <a:cs typeface="Times New Roman"/>
              </a:rPr>
              <a:t>Reisner</a:t>
            </a:r>
            <a:r>
              <a:rPr lang="en-US" b="0" dirty="0">
                <a:latin typeface="Times New Roman"/>
                <a:cs typeface="Times New Roman"/>
              </a:rPr>
              <a:t>, Tinsley, Mayer, &amp; </a:t>
            </a:r>
            <a:r>
              <a:rPr lang="en-US" b="0" dirty="0" err="1">
                <a:latin typeface="Times New Roman"/>
                <a:cs typeface="Times New Roman"/>
              </a:rPr>
              <a:t>Safren</a:t>
            </a:r>
            <a:r>
              <a:rPr lang="en-US" b="0" dirty="0">
                <a:latin typeface="Times New Roman"/>
                <a:cs typeface="Times New Roman"/>
              </a:rPr>
              <a:t>, 2008; Smith, </a:t>
            </a:r>
            <a:r>
              <a:rPr lang="en-US" b="0" dirty="0" err="1">
                <a:latin typeface="Times New Roman"/>
                <a:cs typeface="Times New Roman"/>
              </a:rPr>
              <a:t>Grov</a:t>
            </a:r>
            <a:r>
              <a:rPr lang="en-US" b="0" dirty="0">
                <a:latin typeface="Times New Roman"/>
                <a:cs typeface="Times New Roman"/>
              </a:rPr>
              <a:t>, &amp; Seal, 2008; Parsons, </a:t>
            </a:r>
            <a:r>
              <a:rPr lang="en-US" b="0" dirty="0" err="1">
                <a:latin typeface="Times New Roman"/>
                <a:cs typeface="Times New Roman"/>
              </a:rPr>
              <a:t>Koken</a:t>
            </a:r>
            <a:r>
              <a:rPr lang="en-US" b="0" dirty="0">
                <a:latin typeface="Times New Roman"/>
                <a:cs typeface="Times New Roman"/>
              </a:rPr>
              <a:t>, &amp; </a:t>
            </a:r>
            <a:r>
              <a:rPr lang="en-US" b="0" dirty="0" err="1">
                <a:latin typeface="Times New Roman"/>
                <a:cs typeface="Times New Roman"/>
              </a:rPr>
              <a:t>Bimbi</a:t>
            </a:r>
            <a:r>
              <a:rPr lang="en-US" b="0" dirty="0">
                <a:latin typeface="Times New Roman"/>
                <a:cs typeface="Times New Roman"/>
              </a:rPr>
              <a:t>, 2007; </a:t>
            </a:r>
            <a:r>
              <a:rPr lang="en-US" b="0" dirty="0" err="1">
                <a:latin typeface="Times New Roman"/>
                <a:cs typeface="Times New Roman"/>
              </a:rPr>
              <a:t>Uy</a:t>
            </a:r>
            <a:r>
              <a:rPr lang="en-US" b="0" dirty="0">
                <a:latin typeface="Times New Roman"/>
                <a:cs typeface="Times New Roman"/>
              </a:rPr>
              <a:t>, Parsons, </a:t>
            </a:r>
            <a:r>
              <a:rPr lang="en-US" b="0" dirty="0" err="1">
                <a:latin typeface="Times New Roman"/>
                <a:cs typeface="Times New Roman"/>
              </a:rPr>
              <a:t>Bimbi</a:t>
            </a:r>
            <a:r>
              <a:rPr lang="en-US" b="0" dirty="0">
                <a:latin typeface="Times New Roman"/>
                <a:cs typeface="Times New Roman"/>
              </a:rPr>
              <a:t>, </a:t>
            </a:r>
            <a:r>
              <a:rPr lang="en-US" b="0" dirty="0" err="1">
                <a:latin typeface="Times New Roman"/>
                <a:cs typeface="Times New Roman"/>
              </a:rPr>
              <a:t>Koken</a:t>
            </a:r>
            <a:r>
              <a:rPr lang="en-US" b="0" dirty="0">
                <a:latin typeface="Times New Roman"/>
                <a:cs typeface="Times New Roman"/>
              </a:rPr>
              <a:t>, &amp; </a:t>
            </a:r>
            <a:r>
              <a:rPr lang="en-US" b="0" dirty="0" err="1">
                <a:latin typeface="Times New Roman"/>
                <a:cs typeface="Times New Roman"/>
              </a:rPr>
              <a:t>Halkitis</a:t>
            </a:r>
            <a:r>
              <a:rPr lang="en-US" b="0" dirty="0">
                <a:latin typeface="Times New Roman"/>
                <a:cs typeface="Times New Roman"/>
              </a:rPr>
              <a:t>, 2004; Parsons, </a:t>
            </a:r>
            <a:r>
              <a:rPr lang="en-US" b="0" dirty="0" err="1">
                <a:latin typeface="Times New Roman"/>
                <a:cs typeface="Times New Roman"/>
              </a:rPr>
              <a:t>Bimbi</a:t>
            </a:r>
            <a:r>
              <a:rPr lang="en-US" b="0" dirty="0">
                <a:latin typeface="Times New Roman"/>
                <a:cs typeface="Times New Roman"/>
              </a:rPr>
              <a:t>, &amp; </a:t>
            </a:r>
            <a:r>
              <a:rPr lang="en-US" b="0" dirty="0" err="1">
                <a:latin typeface="Times New Roman"/>
                <a:cs typeface="Times New Roman"/>
              </a:rPr>
              <a:t>Halkitis</a:t>
            </a:r>
            <a:r>
              <a:rPr lang="en-US" b="0" dirty="0">
                <a:latin typeface="Times New Roman"/>
                <a:cs typeface="Times New Roman"/>
              </a:rPr>
              <a:t>, 2001). </a:t>
            </a:r>
            <a:endParaRPr lang="en-US" b="0" dirty="0" smtClean="0">
              <a:latin typeface="Times New Roman"/>
              <a:cs typeface="Times New Roman"/>
            </a:endParaRPr>
          </a:p>
          <a:p>
            <a:r>
              <a:rPr lang="en-US" b="0" dirty="0" smtClean="0">
                <a:latin typeface="Times New Roman"/>
                <a:cs typeface="Times New Roman"/>
              </a:rPr>
              <a:t>Explanation </a:t>
            </a:r>
            <a:r>
              <a:rPr lang="en-US" b="0" dirty="0">
                <a:latin typeface="Times New Roman"/>
                <a:cs typeface="Times New Roman"/>
              </a:rPr>
              <a:t>of this finding is difficult but could be related to the perception of the men that having sexual relationships with women (in addition to men) is seen as a masculinizing trait. </a:t>
            </a:r>
            <a:endParaRPr lang="en-US" b="0" dirty="0">
              <a:latin typeface="Times New Roman"/>
              <a:cs typeface="Times New Roman"/>
            </a:endParaRPr>
          </a:p>
        </p:txBody>
      </p:sp>
    </p:spTree>
    <p:extLst>
      <p:ext uri="{BB962C8B-B14F-4D97-AF65-F5344CB8AC3E}">
        <p14:creationId xmlns:p14="http://schemas.microsoft.com/office/powerpoint/2010/main" val="341575031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16933" y="1143000"/>
            <a:ext cx="9144000" cy="3581400"/>
          </a:xfrm>
        </p:spPr>
        <p:txBody>
          <a:bodyPr/>
          <a:lstStyle/>
          <a:p>
            <a:r>
              <a:rPr lang="en-US" b="0" dirty="0" smtClean="0">
                <a:latin typeface="Times New Roman"/>
                <a:cs typeface="Times New Roman"/>
              </a:rPr>
              <a:t>There are some research studies that have indicated that gay men respond more favorably to masculine personalities and masculine behaviors (Sanchez, </a:t>
            </a:r>
            <a:r>
              <a:rPr lang="en-US" b="0" dirty="0" err="1" smtClean="0">
                <a:latin typeface="Times New Roman"/>
                <a:cs typeface="Times New Roman"/>
              </a:rPr>
              <a:t>Vilain</a:t>
            </a:r>
            <a:r>
              <a:rPr lang="en-US" b="0" dirty="0" smtClean="0">
                <a:latin typeface="Times New Roman"/>
                <a:cs typeface="Times New Roman"/>
              </a:rPr>
              <a:t>, </a:t>
            </a:r>
            <a:r>
              <a:rPr lang="en-US" b="0" dirty="0" err="1" smtClean="0">
                <a:latin typeface="Times New Roman"/>
                <a:cs typeface="Times New Roman"/>
              </a:rPr>
              <a:t>Westefeld</a:t>
            </a:r>
            <a:r>
              <a:rPr lang="en-US" b="0" dirty="0" smtClean="0">
                <a:latin typeface="Times New Roman"/>
                <a:cs typeface="Times New Roman"/>
              </a:rPr>
              <a:t>, &amp; Liu, 2010; Payne, 2007). </a:t>
            </a:r>
          </a:p>
          <a:p>
            <a:r>
              <a:rPr lang="en-US" b="0" dirty="0" smtClean="0">
                <a:latin typeface="Times New Roman"/>
                <a:cs typeface="Times New Roman"/>
              </a:rPr>
              <a:t>This is seen in some MSM who use the Internet to meet sexual partners who identify themselves as “straight acting” to reinforce their dissociation with an effeminate personality or with more feminine manners of speech or action (Payne, 2007, p. 525). </a:t>
            </a:r>
          </a:p>
          <a:p>
            <a:r>
              <a:rPr lang="en-US" b="0" dirty="0" smtClean="0">
                <a:latin typeface="Times New Roman"/>
                <a:cs typeface="Times New Roman"/>
              </a:rPr>
              <a:t>Sanchez and colleagues (2010)</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smtClean="0">
                <a:latin typeface="Times New Roman"/>
                <a:cs typeface="Times New Roman"/>
              </a:rPr>
              <a:t>also determined that masculine </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smtClean="0">
                <a:latin typeface="Times New Roman"/>
                <a:cs typeface="Times New Roman"/>
              </a:rPr>
              <a:t>identification is significant to how </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smtClean="0">
                <a:latin typeface="Times New Roman"/>
                <a:cs typeface="Times New Roman"/>
              </a:rPr>
              <a:t>gay men perceive themselves. </a:t>
            </a:r>
          </a:p>
          <a:p>
            <a:endParaRPr lang="en-US" b="0" dirty="0" smtClean="0">
              <a:latin typeface="Times New Roman"/>
              <a:cs typeface="Times New Roman"/>
            </a:endParaRPr>
          </a:p>
          <a:p>
            <a:endParaRPr lang="en-US" dirty="0"/>
          </a:p>
        </p:txBody>
      </p:sp>
      <p:pic>
        <p:nvPicPr>
          <p:cNvPr id="4" name="Picture 3"/>
          <p:cNvPicPr>
            <a:picLocks noChangeAspect="1"/>
          </p:cNvPicPr>
          <p:nvPr/>
        </p:nvPicPr>
        <p:blipFill>
          <a:blip r:embed="rId2"/>
          <a:stretch>
            <a:fillRect/>
          </a:stretch>
        </p:blipFill>
        <p:spPr>
          <a:xfrm>
            <a:off x="5791200" y="3962400"/>
            <a:ext cx="2971800" cy="2209800"/>
          </a:xfrm>
          <a:prstGeom prst="rect">
            <a:avLst/>
          </a:prstGeom>
        </p:spPr>
      </p:pic>
    </p:spTree>
    <p:extLst>
      <p:ext uri="{BB962C8B-B14F-4D97-AF65-F5344CB8AC3E}">
        <p14:creationId xmlns:p14="http://schemas.microsoft.com/office/powerpoint/2010/main" val="40336269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524000"/>
            <a:ext cx="9144000" cy="4495800"/>
          </a:xfrm>
        </p:spPr>
        <p:txBody>
          <a:bodyPr/>
          <a:lstStyle/>
          <a:p>
            <a:r>
              <a:rPr lang="en-US" b="0" dirty="0">
                <a:latin typeface="Times New Roman"/>
                <a:cs typeface="Times New Roman"/>
              </a:rPr>
              <a:t>Their data suggested that many gay men “value the public appearance of masculinity” and wished they possessed more masculine traits than they believed they had (p. 104). </a:t>
            </a:r>
            <a:endParaRPr lang="en-US" b="0" dirty="0" smtClean="0">
              <a:latin typeface="Times New Roman"/>
              <a:cs typeface="Times New Roman"/>
            </a:endParaRPr>
          </a:p>
          <a:p>
            <a:r>
              <a:rPr lang="en-US" b="0" dirty="0" smtClean="0">
                <a:latin typeface="Times New Roman"/>
                <a:cs typeface="Times New Roman"/>
              </a:rPr>
              <a:t>In </a:t>
            </a:r>
            <a:r>
              <a:rPr lang="en-US" b="0" dirty="0">
                <a:latin typeface="Times New Roman"/>
                <a:cs typeface="Times New Roman"/>
              </a:rPr>
              <a:t>addition, research conducted by </a:t>
            </a:r>
            <a:r>
              <a:rPr lang="en-US" b="0" dirty="0" err="1">
                <a:latin typeface="Times New Roman"/>
                <a:cs typeface="Times New Roman"/>
              </a:rPr>
              <a:t>Phua</a:t>
            </a:r>
            <a:r>
              <a:rPr lang="en-US" b="0" dirty="0">
                <a:latin typeface="Times New Roman"/>
                <a:cs typeface="Times New Roman"/>
              </a:rPr>
              <a:t>, </a:t>
            </a:r>
            <a:r>
              <a:rPr lang="en-US" b="0" dirty="0" err="1">
                <a:latin typeface="Times New Roman"/>
                <a:cs typeface="Times New Roman"/>
              </a:rPr>
              <a:t>Ciambrone</a:t>
            </a:r>
            <a:r>
              <a:rPr lang="en-US" b="0" dirty="0">
                <a:latin typeface="Times New Roman"/>
                <a:cs typeface="Times New Roman"/>
              </a:rPr>
              <a:t>, and Vazquez (2009) found a negative correlation between self-labeling as hyper-masculine and safer sex descriptions among profiles of MSM sex workers who used the Internet to find partners. </a:t>
            </a:r>
            <a:endParaRPr lang="en-US" b="0" dirty="0" smtClean="0">
              <a:latin typeface="Times New Roman"/>
              <a:cs typeface="Times New Roman"/>
            </a:endParaRPr>
          </a:p>
          <a:p>
            <a:r>
              <a:rPr lang="en-US" b="0" dirty="0" smtClean="0">
                <a:latin typeface="Times New Roman"/>
                <a:cs typeface="Times New Roman"/>
              </a:rPr>
              <a:t>While </a:t>
            </a:r>
            <a:r>
              <a:rPr lang="en-US" b="0" dirty="0">
                <a:latin typeface="Times New Roman"/>
                <a:cs typeface="Times New Roman"/>
              </a:rPr>
              <a:t>specific data related to the number of MSM in this study who also defined their behaviors as “masculine” or “straight acting” were not calculated, they were nonetheless present within some of the MSM sex workers’ profiles.</a:t>
            </a:r>
          </a:p>
          <a:p>
            <a:endParaRPr lang="en-US" b="0" dirty="0">
              <a:latin typeface="Times New Roman"/>
              <a:cs typeface="Times New Roman"/>
            </a:endParaRPr>
          </a:p>
        </p:txBody>
      </p:sp>
    </p:spTree>
    <p:extLst>
      <p:ext uri="{BB962C8B-B14F-4D97-AF65-F5344CB8AC3E}">
        <p14:creationId xmlns:p14="http://schemas.microsoft.com/office/powerpoint/2010/main" val="5934330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219200"/>
            <a:ext cx="9144000" cy="5029200"/>
          </a:xfrm>
        </p:spPr>
        <p:txBody>
          <a:bodyPr/>
          <a:lstStyle/>
          <a:p>
            <a:r>
              <a:rPr lang="en-US" b="0" dirty="0">
                <a:latin typeface="Times New Roman"/>
                <a:cs typeface="Times New Roman"/>
              </a:rPr>
              <a:t>This study found several independent variables that were significantly related to the selection of a safe sex categorization by MSM sex </a:t>
            </a:r>
            <a:r>
              <a:rPr lang="en-US" b="0" dirty="0" smtClean="0">
                <a:latin typeface="Times New Roman"/>
                <a:cs typeface="Times New Roman"/>
              </a:rPr>
              <a:t>workers. </a:t>
            </a:r>
          </a:p>
          <a:p>
            <a:r>
              <a:rPr lang="en-US" b="0" dirty="0" smtClean="0">
                <a:latin typeface="Times New Roman"/>
                <a:cs typeface="Times New Roman"/>
              </a:rPr>
              <a:t>Because </a:t>
            </a:r>
            <a:r>
              <a:rPr lang="en-US" b="0" dirty="0">
                <a:latin typeface="Times New Roman"/>
                <a:cs typeface="Times New Roman"/>
              </a:rPr>
              <a:t>of higher associated risk, this discussion focuses on anal intercourse and drug use during sexual activity. </a:t>
            </a:r>
            <a:endParaRPr lang="en-US" b="0" dirty="0" smtClean="0">
              <a:latin typeface="Times New Roman"/>
              <a:cs typeface="Times New Roman"/>
            </a:endParaRPr>
          </a:p>
          <a:p>
            <a:r>
              <a:rPr lang="en-US" b="0" dirty="0" smtClean="0">
                <a:latin typeface="Times New Roman"/>
                <a:cs typeface="Times New Roman"/>
              </a:rPr>
              <a:t>Sexual </a:t>
            </a:r>
            <a:r>
              <a:rPr lang="en-US" b="0" dirty="0">
                <a:latin typeface="Times New Roman"/>
                <a:cs typeface="Times New Roman"/>
              </a:rPr>
              <a:t>position preference among MSM sex workers as “top,” “bottom,” or “versatile” has been a phenomenon investigated by social scientists. </a:t>
            </a:r>
            <a:endParaRPr lang="en-US" b="0" dirty="0" smtClean="0">
              <a:latin typeface="Times New Roman"/>
              <a:cs typeface="Times New Roman"/>
            </a:endParaRPr>
          </a:p>
        </p:txBody>
      </p:sp>
      <p:pic>
        <p:nvPicPr>
          <p:cNvPr id="4" name="Picture 3"/>
          <p:cNvPicPr>
            <a:picLocks noChangeAspect="1"/>
          </p:cNvPicPr>
          <p:nvPr/>
        </p:nvPicPr>
        <p:blipFill>
          <a:blip r:embed="rId2"/>
          <a:stretch>
            <a:fillRect/>
          </a:stretch>
        </p:blipFill>
        <p:spPr>
          <a:xfrm>
            <a:off x="2743200" y="4038600"/>
            <a:ext cx="5270500" cy="2209800"/>
          </a:xfrm>
          <a:prstGeom prst="rect">
            <a:avLst/>
          </a:prstGeom>
        </p:spPr>
      </p:pic>
    </p:spTree>
    <p:extLst>
      <p:ext uri="{BB962C8B-B14F-4D97-AF65-F5344CB8AC3E}">
        <p14:creationId xmlns:p14="http://schemas.microsoft.com/office/powerpoint/2010/main" val="73775240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219200"/>
            <a:ext cx="9144000" cy="4495800"/>
          </a:xfrm>
        </p:spPr>
        <p:txBody>
          <a:bodyPr/>
          <a:lstStyle/>
          <a:p>
            <a:r>
              <a:rPr lang="en-US" b="0" dirty="0" smtClean="0">
                <a:latin typeface="Times New Roman"/>
                <a:cs typeface="Times New Roman"/>
              </a:rPr>
              <a:t>Parsons, </a:t>
            </a:r>
            <a:r>
              <a:rPr lang="en-US" b="0" dirty="0" err="1" smtClean="0">
                <a:latin typeface="Times New Roman"/>
                <a:cs typeface="Times New Roman"/>
              </a:rPr>
              <a:t>Koken</a:t>
            </a:r>
            <a:r>
              <a:rPr lang="en-US" b="0" dirty="0" smtClean="0">
                <a:latin typeface="Times New Roman"/>
                <a:cs typeface="Times New Roman"/>
              </a:rPr>
              <a:t>, and </a:t>
            </a:r>
            <a:r>
              <a:rPr lang="en-US" b="0" dirty="0" err="1" smtClean="0">
                <a:latin typeface="Times New Roman"/>
                <a:cs typeface="Times New Roman"/>
              </a:rPr>
              <a:t>Bimbi</a:t>
            </a:r>
            <a:r>
              <a:rPr lang="en-US" b="0" dirty="0" smtClean="0">
                <a:latin typeface="Times New Roman"/>
                <a:cs typeface="Times New Roman"/>
              </a:rPr>
              <a:t> (2010) specifically assessed anal </a:t>
            </a:r>
            <a:r>
              <a:rPr lang="en-US" b="0" dirty="0" err="1" smtClean="0">
                <a:latin typeface="Times New Roman"/>
                <a:cs typeface="Times New Roman"/>
              </a:rPr>
              <a:t>insertive</a:t>
            </a:r>
            <a:r>
              <a:rPr lang="en-US" b="0" dirty="0" smtClean="0">
                <a:latin typeface="Times New Roman"/>
                <a:cs typeface="Times New Roman"/>
              </a:rPr>
              <a:t> and receptive behaviors among this group in-relation to HIV </a:t>
            </a:r>
            <a:r>
              <a:rPr lang="en-US" b="0" dirty="0" err="1" smtClean="0">
                <a:latin typeface="Times New Roman"/>
                <a:cs typeface="Times New Roman"/>
              </a:rPr>
              <a:t>seroconcordance</a:t>
            </a:r>
            <a:r>
              <a:rPr lang="en-US" b="0" dirty="0" smtClean="0">
                <a:latin typeface="Times New Roman"/>
                <a:cs typeface="Times New Roman"/>
              </a:rPr>
              <a:t> of sex partners. </a:t>
            </a:r>
          </a:p>
          <a:p>
            <a:r>
              <a:rPr lang="en-US" b="0" dirty="0" smtClean="0">
                <a:latin typeface="Times New Roman"/>
                <a:cs typeface="Times New Roman"/>
              </a:rPr>
              <a:t>They found that only a small number of HIV-negative MSM sex workers had anal receptive intercourse with ejaculation with partners who were either HIV-positive or who did not disclose their HIV status (2.5%). </a:t>
            </a:r>
          </a:p>
          <a:p>
            <a:r>
              <a:rPr lang="en-US" b="0" dirty="0">
                <a:latin typeface="Times New Roman"/>
                <a:cs typeface="Times New Roman"/>
              </a:rPr>
              <a:t>However, this behavior was much greater if the MSM sex worker was HIV-positive (33.3%). </a:t>
            </a:r>
            <a:endParaRPr lang="en-US" b="0" dirty="0" smtClean="0">
              <a:latin typeface="Times New Roman"/>
              <a:cs typeface="Times New Roman"/>
            </a:endParaRPr>
          </a:p>
          <a:p>
            <a:r>
              <a:rPr lang="en-US" b="0" dirty="0" smtClean="0">
                <a:latin typeface="Times New Roman"/>
                <a:cs typeface="Times New Roman"/>
              </a:rPr>
              <a:t>Anal </a:t>
            </a:r>
            <a:r>
              <a:rPr lang="en-US" b="0" dirty="0" err="1">
                <a:latin typeface="Times New Roman"/>
                <a:cs typeface="Times New Roman"/>
              </a:rPr>
              <a:t>insertive</a:t>
            </a:r>
            <a:r>
              <a:rPr lang="en-US" b="0" dirty="0">
                <a:latin typeface="Times New Roman"/>
                <a:cs typeface="Times New Roman"/>
              </a:rPr>
              <a:t> risk was found to be higher in their sample; 10% of the HIV-negative sex workers reported </a:t>
            </a:r>
            <a:r>
              <a:rPr lang="en-US" b="0" dirty="0" err="1">
                <a:latin typeface="Times New Roman"/>
                <a:cs typeface="Times New Roman"/>
              </a:rPr>
              <a:t>insertive</a:t>
            </a:r>
            <a:r>
              <a:rPr lang="en-US" b="0" dirty="0">
                <a:latin typeface="Times New Roman"/>
                <a:cs typeface="Times New Roman"/>
              </a:rPr>
              <a:t> intercourse with partners who were either </a:t>
            </a:r>
            <a:r>
              <a:rPr lang="en-US" b="0" dirty="0" err="1">
                <a:latin typeface="Times New Roman"/>
                <a:cs typeface="Times New Roman"/>
              </a:rPr>
              <a:t>serodiscordant</a:t>
            </a:r>
            <a:r>
              <a:rPr lang="en-US" b="0" dirty="0">
                <a:latin typeface="Times New Roman"/>
                <a:cs typeface="Times New Roman"/>
              </a:rPr>
              <a:t> or of unknown HIV </a:t>
            </a:r>
            <a:r>
              <a:rPr lang="en-US" b="0" dirty="0" err="1">
                <a:latin typeface="Times New Roman"/>
                <a:cs typeface="Times New Roman"/>
              </a:rPr>
              <a:t>serostatus</a:t>
            </a:r>
            <a:r>
              <a:rPr lang="en-US" b="0" dirty="0">
                <a:latin typeface="Times New Roman"/>
                <a:cs typeface="Times New Roman"/>
              </a:rPr>
              <a:t> (Parsons, </a:t>
            </a:r>
            <a:r>
              <a:rPr lang="en-US" b="0" dirty="0" err="1">
                <a:latin typeface="Times New Roman"/>
                <a:cs typeface="Times New Roman"/>
              </a:rPr>
              <a:t>Koken</a:t>
            </a:r>
            <a:r>
              <a:rPr lang="en-US" b="0" dirty="0">
                <a:latin typeface="Times New Roman"/>
                <a:cs typeface="Times New Roman"/>
              </a:rPr>
              <a:t>, &amp; </a:t>
            </a:r>
            <a:r>
              <a:rPr lang="en-US" b="0" dirty="0" err="1">
                <a:latin typeface="Times New Roman"/>
                <a:cs typeface="Times New Roman"/>
              </a:rPr>
              <a:t>Bimbi</a:t>
            </a:r>
            <a:r>
              <a:rPr lang="en-US" b="0" dirty="0">
                <a:latin typeface="Times New Roman"/>
                <a:cs typeface="Times New Roman"/>
              </a:rPr>
              <a:t>, 2004). </a:t>
            </a:r>
            <a:endParaRPr lang="en-US" b="0" dirty="0">
              <a:latin typeface="Times New Roman"/>
              <a:cs typeface="Times New Roman"/>
            </a:endParaRPr>
          </a:p>
        </p:txBody>
      </p:sp>
    </p:spTree>
    <p:extLst>
      <p:ext uri="{BB962C8B-B14F-4D97-AF65-F5344CB8AC3E}">
        <p14:creationId xmlns:p14="http://schemas.microsoft.com/office/powerpoint/2010/main" val="15772969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219200"/>
            <a:ext cx="9144000" cy="4495800"/>
          </a:xfrm>
        </p:spPr>
        <p:txBody>
          <a:bodyPr/>
          <a:lstStyle/>
          <a:p>
            <a:r>
              <a:rPr lang="en-US" b="0" dirty="0" smtClean="0">
                <a:latin typeface="Times New Roman"/>
                <a:cs typeface="Times New Roman"/>
              </a:rPr>
              <a:t>Again, this was higher in those sex workers who were HIV-positive. This has also been found in other studies: </a:t>
            </a:r>
          </a:p>
          <a:p>
            <a:pPr lvl="1"/>
            <a:r>
              <a:rPr lang="en-US" b="0" dirty="0" smtClean="0">
                <a:latin typeface="Times New Roman"/>
                <a:cs typeface="Times New Roman"/>
              </a:rPr>
              <a:t>Five percent of MSM sex workers reported anal receptive intercourse with ejaculation with casual partners in an earlier study by Parsons, </a:t>
            </a:r>
            <a:r>
              <a:rPr lang="en-US" b="0" dirty="0" err="1" smtClean="0">
                <a:latin typeface="Times New Roman"/>
                <a:cs typeface="Times New Roman"/>
              </a:rPr>
              <a:t>Bimbi</a:t>
            </a:r>
            <a:r>
              <a:rPr lang="en-US" b="0" dirty="0" smtClean="0">
                <a:latin typeface="Times New Roman"/>
                <a:cs typeface="Times New Roman"/>
              </a:rPr>
              <a:t>, and </a:t>
            </a:r>
            <a:r>
              <a:rPr lang="en-US" b="0" dirty="0" err="1" smtClean="0">
                <a:latin typeface="Times New Roman"/>
                <a:cs typeface="Times New Roman"/>
              </a:rPr>
              <a:t>Halkitis</a:t>
            </a:r>
            <a:r>
              <a:rPr lang="en-US" b="0" dirty="0" smtClean="0">
                <a:latin typeface="Times New Roman"/>
                <a:cs typeface="Times New Roman"/>
              </a:rPr>
              <a:t> (2001). </a:t>
            </a:r>
          </a:p>
          <a:p>
            <a:pPr lvl="1"/>
            <a:r>
              <a:rPr lang="en-US" b="0" dirty="0" smtClean="0">
                <a:latin typeface="Times New Roman"/>
                <a:cs typeface="Times New Roman"/>
              </a:rPr>
              <a:t>The sample was more protective with clients, with only .68% reporting this behavior. </a:t>
            </a:r>
          </a:p>
          <a:p>
            <a:r>
              <a:rPr lang="en-US" b="0" dirty="0">
                <a:latin typeface="Times New Roman"/>
                <a:cs typeface="Times New Roman"/>
              </a:rPr>
              <a:t>Anal receptive intercourse with ejaculation is of particular significance because it has been associated with the highest risk of transmission of HIV in-comparison to any other sexual activity (US Department of Health &amp; Human Services, 2011). </a:t>
            </a:r>
            <a:endParaRPr lang="en-US" b="0" dirty="0">
              <a:latin typeface="Times New Roman"/>
              <a:cs typeface="Times New Roman"/>
            </a:endParaRPr>
          </a:p>
        </p:txBody>
      </p:sp>
    </p:spTree>
    <p:extLst>
      <p:ext uri="{BB962C8B-B14F-4D97-AF65-F5344CB8AC3E}">
        <p14:creationId xmlns:p14="http://schemas.microsoft.com/office/powerpoint/2010/main" val="147218536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524000"/>
            <a:ext cx="9144000" cy="4495800"/>
          </a:xfrm>
        </p:spPr>
        <p:txBody>
          <a:bodyPr/>
          <a:lstStyle/>
          <a:p>
            <a:r>
              <a:rPr lang="en-US" b="0" dirty="0" smtClean="0">
                <a:latin typeface="Times New Roman"/>
                <a:cs typeface="Times New Roman"/>
              </a:rPr>
              <a:t>The majority of the profiles assessed in this study indicated the MSM sex worker “always” engaged in safe-sex behavior with clients. </a:t>
            </a:r>
          </a:p>
          <a:p>
            <a:r>
              <a:rPr lang="en-US" b="0" dirty="0" smtClean="0">
                <a:latin typeface="Times New Roman"/>
                <a:cs typeface="Times New Roman"/>
              </a:rPr>
              <a:t>However, requests from clients for unsafe sex is common in MSM sex workers (Parsons, </a:t>
            </a:r>
            <a:r>
              <a:rPr lang="en-US" b="0" dirty="0" err="1" smtClean="0">
                <a:latin typeface="Times New Roman"/>
                <a:cs typeface="Times New Roman"/>
              </a:rPr>
              <a:t>Koken</a:t>
            </a:r>
            <a:r>
              <a:rPr lang="en-US" b="0" dirty="0" smtClean="0">
                <a:latin typeface="Times New Roman"/>
                <a:cs typeface="Times New Roman"/>
              </a:rPr>
              <a:t>, &amp; </a:t>
            </a:r>
            <a:r>
              <a:rPr lang="en-US" b="0" dirty="0" err="1" smtClean="0">
                <a:latin typeface="Times New Roman"/>
                <a:cs typeface="Times New Roman"/>
              </a:rPr>
              <a:t>Bimbi</a:t>
            </a:r>
            <a:r>
              <a:rPr lang="en-US" b="0" dirty="0" smtClean="0">
                <a:latin typeface="Times New Roman"/>
                <a:cs typeface="Times New Roman"/>
              </a:rPr>
              <a:t>, 2004). </a:t>
            </a:r>
          </a:p>
          <a:p>
            <a:r>
              <a:rPr lang="en-US" b="0" dirty="0" smtClean="0">
                <a:latin typeface="Times New Roman"/>
                <a:cs typeface="Times New Roman"/>
              </a:rPr>
              <a:t>And unfortunately, data suggest MSM sex workers are not consistently safe with their sex partners. </a:t>
            </a:r>
          </a:p>
          <a:p>
            <a:r>
              <a:rPr lang="en-US" b="0" dirty="0" err="1" smtClean="0">
                <a:latin typeface="Times New Roman"/>
                <a:cs typeface="Times New Roman"/>
              </a:rPr>
              <a:t>Mimiaga</a:t>
            </a:r>
            <a:r>
              <a:rPr lang="en-US" b="0" dirty="0" smtClean="0">
                <a:latin typeface="Times New Roman"/>
                <a:cs typeface="Times New Roman"/>
              </a:rPr>
              <a:t>, et al. (2008) found that 69% of the MSM sex workers in their sample reported unprotected anal receptive and/or </a:t>
            </a:r>
            <a:r>
              <a:rPr lang="en-US" b="0" dirty="0" err="1" smtClean="0">
                <a:latin typeface="Times New Roman"/>
                <a:cs typeface="Times New Roman"/>
              </a:rPr>
              <a:t>insertive</a:t>
            </a:r>
            <a:r>
              <a:rPr lang="en-US" b="0" dirty="0" smtClean="0">
                <a:latin typeface="Times New Roman"/>
                <a:cs typeface="Times New Roman"/>
              </a:rPr>
              <a:t> anal intercourse with a partner of unknown or </a:t>
            </a:r>
            <a:r>
              <a:rPr lang="en-US" b="0" dirty="0" err="1" smtClean="0">
                <a:latin typeface="Times New Roman"/>
                <a:cs typeface="Times New Roman"/>
              </a:rPr>
              <a:t>serodiscordant</a:t>
            </a:r>
            <a:r>
              <a:rPr lang="en-US" b="0" dirty="0" smtClean="0">
                <a:latin typeface="Times New Roman"/>
                <a:cs typeface="Times New Roman"/>
              </a:rPr>
              <a:t> status within the past 12 months. </a:t>
            </a:r>
            <a:endParaRPr lang="en-US" dirty="0"/>
          </a:p>
        </p:txBody>
      </p:sp>
    </p:spTree>
    <p:extLst>
      <p:ext uri="{BB962C8B-B14F-4D97-AF65-F5344CB8AC3E}">
        <p14:creationId xmlns:p14="http://schemas.microsoft.com/office/powerpoint/2010/main" val="35549152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 y="0"/>
            <a:ext cx="8365067" cy="1219200"/>
          </a:xfrm>
        </p:spPr>
        <p:txBody>
          <a:bodyPr/>
          <a:lstStyle/>
          <a:p>
            <a:r>
              <a:rPr lang="en-US" sz="2800" i="1" dirty="0" smtClean="0">
                <a:latin typeface="Times New Roman"/>
                <a:cs typeface="Times New Roman"/>
              </a:rPr>
              <a:t>Traditional </a:t>
            </a:r>
            <a:r>
              <a:rPr lang="en-US" sz="2800" i="1" dirty="0">
                <a:latin typeface="Times New Roman"/>
                <a:cs typeface="Times New Roman"/>
              </a:rPr>
              <a:t>Street- and Agency-Based Male Sex Workers </a:t>
            </a:r>
            <a:r>
              <a:rPr lang="en-US" sz="2800" i="1" dirty="0" smtClean="0">
                <a:latin typeface="Times New Roman"/>
                <a:cs typeface="Times New Roman"/>
              </a:rPr>
              <a:t>vs. Internet-Based Workers</a:t>
            </a:r>
            <a:endParaRPr lang="en-US" sz="2800" dirty="0">
              <a:latin typeface="Times New Roman"/>
              <a:cs typeface="Times New Roman"/>
            </a:endParaRPr>
          </a:p>
        </p:txBody>
      </p:sp>
      <p:sp>
        <p:nvSpPr>
          <p:cNvPr id="3" name="Content Placeholder 2"/>
          <p:cNvSpPr>
            <a:spLocks noGrp="1"/>
          </p:cNvSpPr>
          <p:nvPr>
            <p:ph idx="1"/>
          </p:nvPr>
        </p:nvSpPr>
        <p:spPr>
          <a:xfrm>
            <a:off x="0" y="1295400"/>
            <a:ext cx="8534400" cy="4495800"/>
          </a:xfrm>
        </p:spPr>
        <p:txBody>
          <a:bodyPr/>
          <a:lstStyle/>
          <a:p>
            <a:r>
              <a:rPr lang="en-US" b="0" dirty="0">
                <a:latin typeface="Times New Roman"/>
                <a:cs typeface="Times New Roman"/>
              </a:rPr>
              <a:t>The motivational factors </a:t>
            </a:r>
            <a:r>
              <a:rPr lang="en-US" b="0" dirty="0" smtClean="0">
                <a:latin typeface="Times New Roman"/>
                <a:cs typeface="Times New Roman"/>
              </a:rPr>
              <a:t>to </a:t>
            </a:r>
            <a:r>
              <a:rPr lang="en-US" b="0" dirty="0">
                <a:latin typeface="Times New Roman"/>
                <a:cs typeface="Times New Roman"/>
              </a:rPr>
              <a:t>become a sex worker </a:t>
            </a:r>
            <a:r>
              <a:rPr lang="en-US" b="0" dirty="0" smtClean="0">
                <a:latin typeface="Times New Roman"/>
                <a:cs typeface="Times New Roman"/>
              </a:rPr>
              <a:t>:</a:t>
            </a:r>
          </a:p>
          <a:p>
            <a:pPr lvl="1"/>
            <a:r>
              <a:rPr lang="en-US" sz="2400" dirty="0">
                <a:latin typeface="Times New Roman"/>
                <a:cs typeface="Times New Roman"/>
              </a:rPr>
              <a:t>P</a:t>
            </a:r>
            <a:r>
              <a:rPr lang="en-US" sz="2400" b="0" dirty="0" smtClean="0">
                <a:latin typeface="Times New Roman"/>
                <a:cs typeface="Times New Roman"/>
              </a:rPr>
              <a:t>revious </a:t>
            </a:r>
            <a:r>
              <a:rPr lang="en-US" sz="2400" b="0" dirty="0">
                <a:latin typeface="Times New Roman"/>
                <a:cs typeface="Times New Roman"/>
              </a:rPr>
              <a:t>data supported a relationship between crack use, injection drug use, childhood sexual abuse, non-gay self identification, and homelessness with the initiation of male sex work (</a:t>
            </a:r>
            <a:r>
              <a:rPr lang="en-US" sz="2400" b="0" dirty="0" err="1">
                <a:latin typeface="Times New Roman"/>
                <a:cs typeface="Times New Roman"/>
              </a:rPr>
              <a:t>Lankenau</a:t>
            </a:r>
            <a:r>
              <a:rPr lang="en-US" sz="2400" b="0" dirty="0">
                <a:latin typeface="Times New Roman"/>
                <a:cs typeface="Times New Roman"/>
              </a:rPr>
              <a:t>, et. al, 2005; Newman, Rhodes, &amp; Weiss, 2004). </a:t>
            </a:r>
            <a:endParaRPr lang="en-US" sz="2400" b="0" dirty="0" smtClean="0">
              <a:latin typeface="Times New Roman"/>
              <a:cs typeface="Times New Roman"/>
            </a:endParaRPr>
          </a:p>
          <a:p>
            <a:pPr lvl="1"/>
            <a:r>
              <a:rPr lang="en-US" sz="2400" b="0" dirty="0" smtClean="0">
                <a:latin typeface="Times New Roman"/>
                <a:cs typeface="Times New Roman"/>
              </a:rPr>
              <a:t>However</a:t>
            </a:r>
            <a:r>
              <a:rPr lang="en-US" sz="2400" b="0" dirty="0">
                <a:latin typeface="Times New Roman"/>
                <a:cs typeface="Times New Roman"/>
              </a:rPr>
              <a:t>, motivational factors to enter male sex work by MSM who use the Internet to promote their services indicate they become sex workers due primarily to three perceived benefits: 1) monetary benefits; 2) positive impact on the self; and 3) sexual pleasure (</a:t>
            </a:r>
            <a:r>
              <a:rPr lang="en-US" sz="2400" b="0" dirty="0" err="1">
                <a:latin typeface="Times New Roman"/>
                <a:cs typeface="Times New Roman"/>
              </a:rPr>
              <a:t>Uy</a:t>
            </a:r>
            <a:r>
              <a:rPr lang="en-US" sz="2400" b="0" dirty="0">
                <a:latin typeface="Times New Roman"/>
                <a:cs typeface="Times New Roman"/>
              </a:rPr>
              <a:t>, Parsons, </a:t>
            </a:r>
            <a:r>
              <a:rPr lang="en-US" sz="2400" b="0" dirty="0" err="1">
                <a:latin typeface="Times New Roman"/>
                <a:cs typeface="Times New Roman"/>
              </a:rPr>
              <a:t>Bimbi</a:t>
            </a:r>
            <a:r>
              <a:rPr lang="en-US" sz="2400" b="0" dirty="0">
                <a:latin typeface="Times New Roman"/>
                <a:cs typeface="Times New Roman"/>
              </a:rPr>
              <a:t>, </a:t>
            </a:r>
            <a:r>
              <a:rPr lang="en-US" sz="2400" b="0" dirty="0" err="1">
                <a:latin typeface="Times New Roman"/>
                <a:cs typeface="Times New Roman"/>
              </a:rPr>
              <a:t>Koken</a:t>
            </a:r>
            <a:r>
              <a:rPr lang="en-US" sz="2400" b="0" dirty="0">
                <a:latin typeface="Times New Roman"/>
                <a:cs typeface="Times New Roman"/>
              </a:rPr>
              <a:t>, &amp; </a:t>
            </a:r>
            <a:r>
              <a:rPr lang="en-US" sz="2400" b="0" dirty="0" err="1">
                <a:latin typeface="Times New Roman"/>
                <a:cs typeface="Times New Roman"/>
              </a:rPr>
              <a:t>Halkitis</a:t>
            </a:r>
            <a:r>
              <a:rPr lang="en-US" sz="2400" b="0" dirty="0">
                <a:latin typeface="Times New Roman"/>
                <a:cs typeface="Times New Roman"/>
              </a:rPr>
              <a:t>, 2004).  </a:t>
            </a:r>
          </a:p>
        </p:txBody>
      </p:sp>
    </p:spTree>
    <p:extLst>
      <p:ext uri="{BB962C8B-B14F-4D97-AF65-F5344CB8AC3E}">
        <p14:creationId xmlns:p14="http://schemas.microsoft.com/office/powerpoint/2010/main" val="1280935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219200"/>
            <a:ext cx="9144000" cy="4495800"/>
          </a:xfrm>
        </p:spPr>
        <p:txBody>
          <a:bodyPr/>
          <a:lstStyle/>
          <a:p>
            <a:r>
              <a:rPr lang="en-US" b="0" dirty="0" smtClean="0">
                <a:latin typeface="Times New Roman"/>
                <a:cs typeface="Times New Roman"/>
              </a:rPr>
              <a:t>Cost </a:t>
            </a:r>
            <a:r>
              <a:rPr lang="en-US" b="0" dirty="0">
                <a:latin typeface="Times New Roman"/>
                <a:cs typeface="Times New Roman"/>
              </a:rPr>
              <a:t>for services was also significantly related to safe sex categorization in this study. </a:t>
            </a:r>
            <a:endParaRPr lang="en-US" b="0" dirty="0" smtClean="0">
              <a:latin typeface="Times New Roman"/>
              <a:cs typeface="Times New Roman"/>
            </a:endParaRPr>
          </a:p>
          <a:p>
            <a:r>
              <a:rPr lang="en-US" b="0" dirty="0" smtClean="0">
                <a:latin typeface="Times New Roman"/>
                <a:cs typeface="Times New Roman"/>
              </a:rPr>
              <a:t>Cost </a:t>
            </a:r>
            <a:r>
              <a:rPr lang="en-US" b="0" dirty="0">
                <a:latin typeface="Times New Roman"/>
                <a:cs typeface="Times New Roman"/>
              </a:rPr>
              <a:t>has also been found to be related to  behaviors associated with drug use. </a:t>
            </a:r>
            <a:endParaRPr lang="en-US" b="0" dirty="0" smtClean="0">
              <a:latin typeface="Times New Roman"/>
              <a:cs typeface="Times New Roman"/>
            </a:endParaRPr>
          </a:p>
          <a:p>
            <a:r>
              <a:rPr lang="en-US" b="0" dirty="0" smtClean="0">
                <a:latin typeface="Times New Roman"/>
                <a:cs typeface="Times New Roman"/>
              </a:rPr>
              <a:t>For </a:t>
            </a:r>
            <a:r>
              <a:rPr lang="en-US" b="0" dirty="0">
                <a:latin typeface="Times New Roman"/>
                <a:cs typeface="Times New Roman"/>
              </a:rPr>
              <a:t>example, one participant in the study by </a:t>
            </a:r>
            <a:r>
              <a:rPr lang="en-US" b="0" dirty="0" err="1">
                <a:latin typeface="Times New Roman"/>
                <a:cs typeface="Times New Roman"/>
              </a:rPr>
              <a:t>Mimiaga</a:t>
            </a:r>
            <a:r>
              <a:rPr lang="en-US" b="0" dirty="0">
                <a:latin typeface="Times New Roman"/>
                <a:cs typeface="Times New Roman"/>
              </a:rPr>
              <a:t> and colleagues (2008) reported having receptive anal intercourse for just $5 because he “was $2 short of the money he needed to get high on crack” (p. 58).</a:t>
            </a:r>
          </a:p>
          <a:p>
            <a:endParaRPr lang="en-US" b="0" dirty="0">
              <a:latin typeface="Times New Roman"/>
              <a:cs typeface="Times New Roman"/>
            </a:endParaRPr>
          </a:p>
        </p:txBody>
      </p:sp>
      <p:pic>
        <p:nvPicPr>
          <p:cNvPr id="4" name="Picture 3"/>
          <p:cNvPicPr>
            <a:picLocks noChangeAspect="1"/>
          </p:cNvPicPr>
          <p:nvPr/>
        </p:nvPicPr>
        <p:blipFill>
          <a:blip r:embed="rId2"/>
          <a:stretch>
            <a:fillRect/>
          </a:stretch>
        </p:blipFill>
        <p:spPr>
          <a:xfrm>
            <a:off x="5181600" y="4191000"/>
            <a:ext cx="2209800" cy="1853381"/>
          </a:xfrm>
          <a:prstGeom prst="rect">
            <a:avLst/>
          </a:prstGeom>
        </p:spPr>
      </p:pic>
      <p:pic>
        <p:nvPicPr>
          <p:cNvPr id="5" name="Picture 4"/>
          <p:cNvPicPr>
            <a:picLocks noChangeAspect="1"/>
          </p:cNvPicPr>
          <p:nvPr/>
        </p:nvPicPr>
        <p:blipFill>
          <a:blip r:embed="rId3"/>
          <a:stretch>
            <a:fillRect/>
          </a:stretch>
        </p:blipFill>
        <p:spPr>
          <a:xfrm>
            <a:off x="1752600" y="4114800"/>
            <a:ext cx="2235200" cy="1981200"/>
          </a:xfrm>
          <a:prstGeom prst="rect">
            <a:avLst/>
          </a:prstGeom>
        </p:spPr>
      </p:pic>
    </p:spTree>
    <p:extLst>
      <p:ext uri="{BB962C8B-B14F-4D97-AF65-F5344CB8AC3E}">
        <p14:creationId xmlns:p14="http://schemas.microsoft.com/office/powerpoint/2010/main" val="70363954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447800"/>
            <a:ext cx="9144000" cy="4495800"/>
          </a:xfrm>
        </p:spPr>
        <p:txBody>
          <a:bodyPr/>
          <a:lstStyle/>
          <a:p>
            <a:r>
              <a:rPr lang="en-US" b="0" dirty="0">
                <a:latin typeface="Times New Roman"/>
                <a:cs typeface="Times New Roman"/>
              </a:rPr>
              <a:t>Substance abuse greatly increases </a:t>
            </a:r>
            <a:endParaRPr lang="en-US" b="0" dirty="0" smtClean="0">
              <a:latin typeface="Times New Roman"/>
              <a:cs typeface="Times New Roman"/>
            </a:endParaRPr>
          </a:p>
          <a:p>
            <a:pPr marL="0" indent="0">
              <a:buNone/>
            </a:pPr>
            <a:r>
              <a:rPr lang="en-US" b="0" dirty="0">
                <a:latin typeface="Times New Roman"/>
                <a:cs typeface="Times New Roman"/>
              </a:rPr>
              <a:t> </a:t>
            </a:r>
            <a:r>
              <a:rPr lang="en-US" b="0" dirty="0" smtClean="0">
                <a:latin typeface="Times New Roman"/>
                <a:cs typeface="Times New Roman"/>
              </a:rPr>
              <a:t>    the </a:t>
            </a:r>
            <a:r>
              <a:rPr lang="en-US" b="0" dirty="0">
                <a:latin typeface="Times New Roman"/>
                <a:cs typeface="Times New Roman"/>
              </a:rPr>
              <a:t>risk of HIV transmission, sexually </a:t>
            </a:r>
            <a:endParaRPr lang="en-US" b="0" dirty="0" smtClean="0">
              <a:latin typeface="Times New Roman"/>
              <a:cs typeface="Times New Roman"/>
            </a:endParaRPr>
          </a:p>
          <a:p>
            <a:pPr marL="0" indent="0">
              <a:buNone/>
            </a:pPr>
            <a:r>
              <a:rPr lang="en-US" b="0" dirty="0">
                <a:latin typeface="Times New Roman"/>
                <a:cs typeface="Times New Roman"/>
              </a:rPr>
              <a:t> </a:t>
            </a:r>
            <a:r>
              <a:rPr lang="en-US" b="0" dirty="0" smtClean="0">
                <a:latin typeface="Times New Roman"/>
                <a:cs typeface="Times New Roman"/>
              </a:rPr>
              <a:t>    transmitted </a:t>
            </a:r>
            <a:r>
              <a:rPr lang="en-US" b="0" dirty="0">
                <a:latin typeface="Times New Roman"/>
                <a:cs typeface="Times New Roman"/>
              </a:rPr>
              <a:t>infections, blood borne </a:t>
            </a:r>
            <a:endParaRPr lang="en-US" b="0" dirty="0" smtClean="0">
              <a:latin typeface="Times New Roman"/>
              <a:cs typeface="Times New Roman"/>
            </a:endParaRPr>
          </a:p>
          <a:p>
            <a:pPr marL="0" indent="0">
              <a:buNone/>
            </a:pPr>
            <a:r>
              <a:rPr lang="en-US" b="0" dirty="0">
                <a:latin typeface="Times New Roman"/>
                <a:cs typeface="Times New Roman"/>
              </a:rPr>
              <a:t> </a:t>
            </a:r>
            <a:r>
              <a:rPr lang="en-US" b="0" dirty="0" smtClean="0">
                <a:latin typeface="Times New Roman"/>
                <a:cs typeface="Times New Roman"/>
              </a:rPr>
              <a:t>    pathogens</a:t>
            </a:r>
            <a:r>
              <a:rPr lang="en-US" b="0" dirty="0">
                <a:latin typeface="Times New Roman"/>
                <a:cs typeface="Times New Roman"/>
              </a:rPr>
              <a:t>, and Hepatitis A, B, C and </a:t>
            </a:r>
            <a:endParaRPr lang="en-US" b="0" dirty="0" smtClean="0">
              <a:latin typeface="Times New Roman"/>
              <a:cs typeface="Times New Roman"/>
            </a:endParaRPr>
          </a:p>
          <a:p>
            <a:pPr marL="0" indent="0">
              <a:buNone/>
            </a:pPr>
            <a:r>
              <a:rPr lang="en-US" b="0" dirty="0">
                <a:latin typeface="Times New Roman"/>
                <a:cs typeface="Times New Roman"/>
              </a:rPr>
              <a:t> </a:t>
            </a:r>
            <a:r>
              <a:rPr lang="en-US" b="0" dirty="0" smtClean="0">
                <a:latin typeface="Times New Roman"/>
                <a:cs typeface="Times New Roman"/>
              </a:rPr>
              <a:t>    D </a:t>
            </a:r>
            <a:r>
              <a:rPr lang="en-US" b="0" dirty="0">
                <a:latin typeface="Times New Roman"/>
                <a:cs typeface="Times New Roman"/>
              </a:rPr>
              <a:t>(CDC, 2005). </a:t>
            </a:r>
            <a:endParaRPr lang="en-US" b="0" dirty="0" smtClean="0">
              <a:latin typeface="Times New Roman"/>
              <a:cs typeface="Times New Roman"/>
            </a:endParaRPr>
          </a:p>
          <a:p>
            <a:r>
              <a:rPr lang="en-US" b="0" dirty="0" smtClean="0">
                <a:latin typeface="Times New Roman"/>
                <a:cs typeface="Times New Roman"/>
              </a:rPr>
              <a:t>Drug </a:t>
            </a:r>
            <a:r>
              <a:rPr lang="en-US" b="0" dirty="0">
                <a:latin typeface="Times New Roman"/>
                <a:cs typeface="Times New Roman"/>
              </a:rPr>
              <a:t>use in MSM sex workers who use the Internet to recruit clients has been found as highly prevalent. </a:t>
            </a:r>
            <a:endParaRPr lang="en-US" b="0" dirty="0" smtClean="0">
              <a:latin typeface="Times New Roman"/>
              <a:cs typeface="Times New Roman"/>
            </a:endParaRPr>
          </a:p>
          <a:p>
            <a:r>
              <a:rPr lang="en-US" b="0" dirty="0" err="1" smtClean="0">
                <a:latin typeface="Times New Roman"/>
                <a:cs typeface="Times New Roman"/>
              </a:rPr>
              <a:t>Mimiaga</a:t>
            </a:r>
            <a:r>
              <a:rPr lang="en-US" b="0" dirty="0">
                <a:latin typeface="Times New Roman"/>
                <a:cs typeface="Times New Roman"/>
              </a:rPr>
              <a:t>, et al. (2008) specifically found higher rates of crystal methamphetamine use during sex (31%). Many of the men in their sample also reported use of cocaine (38%). Crystal methamphetamine use during sex was also reported in a study by Parsons, et al. (2007). </a:t>
            </a:r>
            <a:endParaRPr lang="en-US" b="0" dirty="0" smtClean="0">
              <a:latin typeface="Times New Roman"/>
              <a:cs typeface="Times New Roman"/>
            </a:endParaRPr>
          </a:p>
        </p:txBody>
      </p:sp>
      <p:pic>
        <p:nvPicPr>
          <p:cNvPr id="4" name="Picture 3"/>
          <p:cNvPicPr>
            <a:picLocks noChangeAspect="1"/>
          </p:cNvPicPr>
          <p:nvPr/>
        </p:nvPicPr>
        <p:blipFill>
          <a:blip r:embed="rId2"/>
          <a:stretch>
            <a:fillRect/>
          </a:stretch>
        </p:blipFill>
        <p:spPr>
          <a:xfrm>
            <a:off x="5715000" y="1371600"/>
            <a:ext cx="3124200" cy="2355383"/>
          </a:xfrm>
          <a:prstGeom prst="rect">
            <a:avLst/>
          </a:prstGeom>
        </p:spPr>
      </p:pic>
    </p:spTree>
    <p:extLst>
      <p:ext uri="{BB962C8B-B14F-4D97-AF65-F5344CB8AC3E}">
        <p14:creationId xmlns:p14="http://schemas.microsoft.com/office/powerpoint/2010/main" val="18104444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295400"/>
            <a:ext cx="9144000" cy="4495800"/>
          </a:xfrm>
        </p:spPr>
        <p:txBody>
          <a:bodyPr/>
          <a:lstStyle/>
          <a:p>
            <a:r>
              <a:rPr lang="en-US" sz="2100" b="0" dirty="0" smtClean="0">
                <a:latin typeface="Times New Roman"/>
                <a:cs typeface="Times New Roman"/>
              </a:rPr>
              <a:t>In relation to the general MSM population, </a:t>
            </a:r>
            <a:r>
              <a:rPr lang="en-US" sz="2100" b="0" dirty="0" err="1" smtClean="0">
                <a:latin typeface="Times New Roman"/>
                <a:cs typeface="Times New Roman"/>
              </a:rPr>
              <a:t>Grov</a:t>
            </a:r>
            <a:r>
              <a:rPr lang="en-US" sz="2100" b="0" dirty="0" smtClean="0">
                <a:latin typeface="Times New Roman"/>
                <a:cs typeface="Times New Roman"/>
              </a:rPr>
              <a:t>, Parsons, and </a:t>
            </a:r>
            <a:r>
              <a:rPr lang="en-US" sz="2100" b="0" dirty="0" err="1" smtClean="0">
                <a:latin typeface="Times New Roman"/>
                <a:cs typeface="Times New Roman"/>
              </a:rPr>
              <a:t>Bimbi</a:t>
            </a:r>
            <a:r>
              <a:rPr lang="en-US" sz="2100" b="0" dirty="0" smtClean="0">
                <a:latin typeface="Times New Roman"/>
                <a:cs typeface="Times New Roman"/>
              </a:rPr>
              <a:t> (2008) found unsafe sex behaviors, particularly anal </a:t>
            </a:r>
            <a:r>
              <a:rPr lang="en-US" sz="2100" b="0" dirty="0" err="1" smtClean="0">
                <a:latin typeface="Times New Roman"/>
                <a:cs typeface="Times New Roman"/>
              </a:rPr>
              <a:t>insertive</a:t>
            </a:r>
            <a:r>
              <a:rPr lang="en-US" sz="2100" b="0" dirty="0" smtClean="0">
                <a:latin typeface="Times New Roman"/>
                <a:cs typeface="Times New Roman"/>
              </a:rPr>
              <a:t> and/or receptive anal intercourse, to be higher among MSM who reported recent use (&lt; 90 days) of crystal methamphetamine</a:t>
            </a:r>
            <a:r>
              <a:rPr lang="en-US" sz="2100" b="0" dirty="0">
                <a:latin typeface="Times New Roman"/>
                <a:cs typeface="Times New Roman"/>
              </a:rPr>
              <a:t> </a:t>
            </a:r>
            <a:r>
              <a:rPr lang="en-US" sz="2100" b="0" dirty="0" smtClean="0">
                <a:latin typeface="Times New Roman"/>
                <a:cs typeface="Times New Roman"/>
              </a:rPr>
              <a:t>(only 10.2% of their participants reported recent use). </a:t>
            </a:r>
          </a:p>
          <a:p>
            <a:r>
              <a:rPr lang="en-US" sz="2100" b="0" dirty="0" smtClean="0">
                <a:latin typeface="Times New Roman"/>
                <a:cs typeface="Times New Roman"/>
              </a:rPr>
              <a:t>Rhodes et al. (2007) found similar findings: </a:t>
            </a:r>
          </a:p>
          <a:p>
            <a:pPr lvl="1"/>
            <a:r>
              <a:rPr lang="en-US" sz="2100" b="0" dirty="0" smtClean="0">
                <a:latin typeface="Times New Roman"/>
                <a:cs typeface="Times New Roman"/>
              </a:rPr>
              <a:t>Their sample was also quite large (</a:t>
            </a:r>
            <a:r>
              <a:rPr lang="en-US" sz="2100" b="0" i="1" dirty="0" smtClean="0">
                <a:latin typeface="Times New Roman"/>
                <a:cs typeface="Times New Roman"/>
              </a:rPr>
              <a:t>n </a:t>
            </a:r>
            <a:r>
              <a:rPr lang="en-US" sz="2100" b="0" dirty="0" smtClean="0">
                <a:latin typeface="Times New Roman"/>
                <a:cs typeface="Times New Roman"/>
              </a:rPr>
              <a:t>= 1189). While MSM who reported recent use (&lt;30 days) of crystal methamphetamine were significantly more likely to report anal sex without a condom in the past 90 days, only 6% of the sample reported recent use of the drug. </a:t>
            </a:r>
          </a:p>
          <a:p>
            <a:pPr marL="342900" lvl="1" indent="-342900">
              <a:buClr>
                <a:schemeClr val="bg2"/>
              </a:buClr>
            </a:pPr>
            <a:r>
              <a:rPr lang="en-US" sz="2100" b="0" dirty="0" smtClean="0">
                <a:latin typeface="Times New Roman"/>
                <a:cs typeface="Times New Roman"/>
              </a:rPr>
              <a:t>Research has suggested that MSM sex workers are largely unaware of vaccinations available for hepatitis A and B (Parsons, et al., 2007); transmission of hepatitis A and B has been positively associated with drug use (CDC, 2005). </a:t>
            </a:r>
          </a:p>
          <a:p>
            <a:pPr marL="342900" lvl="1" indent="-342900">
              <a:buClr>
                <a:schemeClr val="bg2"/>
              </a:buClr>
            </a:pPr>
            <a:r>
              <a:rPr lang="en-US" sz="2100" dirty="0">
                <a:latin typeface="Times New Roman"/>
                <a:cs typeface="Times New Roman"/>
              </a:rPr>
              <a:t>Sixteen profiles in this study listed party and play (“PNP”) as a behavior among the MSM sex workers. </a:t>
            </a:r>
          </a:p>
        </p:txBody>
      </p:sp>
    </p:spTree>
    <p:extLst>
      <p:ext uri="{BB962C8B-B14F-4D97-AF65-F5344CB8AC3E}">
        <p14:creationId xmlns:p14="http://schemas.microsoft.com/office/powerpoint/2010/main" val="134628525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latin typeface="Times New Roman"/>
              <a:cs typeface="Times New Roman"/>
            </a:endParaRPr>
          </a:p>
        </p:txBody>
      </p:sp>
      <p:sp>
        <p:nvSpPr>
          <p:cNvPr id="3" name="Content Placeholder 2"/>
          <p:cNvSpPr>
            <a:spLocks noGrp="1"/>
          </p:cNvSpPr>
          <p:nvPr>
            <p:ph idx="1"/>
          </p:nvPr>
        </p:nvSpPr>
        <p:spPr>
          <a:xfrm>
            <a:off x="-33867" y="1219200"/>
            <a:ext cx="9144000" cy="4495800"/>
          </a:xfrm>
        </p:spPr>
        <p:txBody>
          <a:bodyPr/>
          <a:lstStyle/>
          <a:p>
            <a:r>
              <a:rPr lang="en-US" b="0" dirty="0" smtClean="0">
                <a:latin typeface="Times New Roman"/>
                <a:cs typeface="Times New Roman"/>
              </a:rPr>
              <a:t>Targeting </a:t>
            </a:r>
            <a:r>
              <a:rPr lang="en-US" b="0" dirty="0" err="1" smtClean="0">
                <a:latin typeface="Times New Roman"/>
                <a:cs typeface="Times New Roman"/>
              </a:rPr>
              <a:t>condomless</a:t>
            </a:r>
            <a:r>
              <a:rPr lang="en-US" b="0" dirty="0" smtClean="0">
                <a:latin typeface="Times New Roman"/>
                <a:cs typeface="Times New Roman"/>
              </a:rPr>
              <a:t> anal intercourse </a:t>
            </a:r>
          </a:p>
          <a:p>
            <a:pPr marL="0" indent="0">
              <a:buNone/>
            </a:pPr>
            <a:r>
              <a:rPr lang="en-US" b="0" dirty="0">
                <a:latin typeface="Times New Roman"/>
                <a:cs typeface="Times New Roman"/>
              </a:rPr>
              <a:t> </a:t>
            </a:r>
            <a:r>
              <a:rPr lang="en-US" b="0" dirty="0" smtClean="0">
                <a:latin typeface="Times New Roman"/>
                <a:cs typeface="Times New Roman"/>
              </a:rPr>
              <a:t>    directly </a:t>
            </a:r>
            <a:r>
              <a:rPr lang="en-US" b="0" dirty="0">
                <a:latin typeface="Times New Roman"/>
                <a:cs typeface="Times New Roman"/>
              </a:rPr>
              <a:t>is essential in the </a:t>
            </a:r>
            <a:r>
              <a:rPr lang="en-US" b="0" dirty="0" smtClean="0">
                <a:latin typeface="Times New Roman"/>
                <a:cs typeface="Times New Roman"/>
              </a:rPr>
              <a:t>prevention</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a:latin typeface="Times New Roman"/>
                <a:cs typeface="Times New Roman"/>
              </a:rPr>
              <a:t>of the spread of HIV/AIDS</a:t>
            </a:r>
            <a:r>
              <a:rPr lang="en-US" b="0" dirty="0" smtClean="0">
                <a:latin typeface="Times New Roman"/>
                <a:cs typeface="Times New Roman"/>
              </a:rPr>
              <a:t>.</a:t>
            </a:r>
          </a:p>
          <a:p>
            <a:r>
              <a:rPr lang="en-US" b="0" dirty="0" smtClean="0">
                <a:latin typeface="Times New Roman"/>
                <a:cs typeface="Times New Roman"/>
              </a:rPr>
              <a:t>MSM </a:t>
            </a:r>
            <a:r>
              <a:rPr lang="en-US" b="0" dirty="0">
                <a:latin typeface="Times New Roman"/>
                <a:cs typeface="Times New Roman"/>
              </a:rPr>
              <a:t>sex workers have a rich combination </a:t>
            </a:r>
            <a:endParaRPr lang="en-US" b="0" dirty="0" smtClean="0">
              <a:latin typeface="Times New Roman"/>
              <a:cs typeface="Times New Roman"/>
            </a:endParaRPr>
          </a:p>
          <a:p>
            <a:pPr marL="0" indent="0">
              <a:buNone/>
            </a:pPr>
            <a:r>
              <a:rPr lang="en-US" b="0" dirty="0">
                <a:latin typeface="Times New Roman"/>
                <a:cs typeface="Times New Roman"/>
              </a:rPr>
              <a:t> </a:t>
            </a:r>
            <a:r>
              <a:rPr lang="en-US" b="0" dirty="0" smtClean="0">
                <a:latin typeface="Times New Roman"/>
                <a:cs typeface="Times New Roman"/>
              </a:rPr>
              <a:t>    of </a:t>
            </a:r>
            <a:r>
              <a:rPr lang="en-US" b="0" dirty="0">
                <a:latin typeface="Times New Roman"/>
                <a:cs typeface="Times New Roman"/>
              </a:rPr>
              <a:t>risk factors that place them at a </a:t>
            </a:r>
            <a:endParaRPr lang="en-US" b="0" dirty="0" smtClean="0">
              <a:latin typeface="Times New Roman"/>
              <a:cs typeface="Times New Roman"/>
            </a:endParaRPr>
          </a:p>
          <a:p>
            <a:pPr marL="0" indent="0">
              <a:buNone/>
            </a:pPr>
            <a:r>
              <a:rPr lang="en-US" b="0" dirty="0">
                <a:latin typeface="Times New Roman"/>
                <a:cs typeface="Times New Roman"/>
              </a:rPr>
              <a:t> </a:t>
            </a:r>
            <a:r>
              <a:rPr lang="en-US" b="0" dirty="0" smtClean="0">
                <a:latin typeface="Times New Roman"/>
                <a:cs typeface="Times New Roman"/>
              </a:rPr>
              <a:t>    particularly </a:t>
            </a:r>
            <a:r>
              <a:rPr lang="en-US" b="0" dirty="0">
                <a:latin typeface="Times New Roman"/>
                <a:cs typeface="Times New Roman"/>
              </a:rPr>
              <a:t>high risk for </a:t>
            </a:r>
            <a:r>
              <a:rPr lang="en-US" b="0" dirty="0" smtClean="0">
                <a:latin typeface="Times New Roman"/>
                <a:cs typeface="Times New Roman"/>
              </a:rPr>
              <a:t>HIV</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a:latin typeface="Times New Roman"/>
                <a:cs typeface="Times New Roman"/>
              </a:rPr>
              <a:t>communication. </a:t>
            </a:r>
            <a:endParaRPr lang="en-US" b="0" dirty="0" smtClean="0">
              <a:latin typeface="Times New Roman"/>
              <a:cs typeface="Times New Roman"/>
            </a:endParaRPr>
          </a:p>
          <a:p>
            <a:r>
              <a:rPr lang="en-US" b="0" dirty="0" smtClean="0">
                <a:latin typeface="Times New Roman"/>
                <a:cs typeface="Times New Roman"/>
              </a:rPr>
              <a:t>Therefore</a:t>
            </a:r>
            <a:r>
              <a:rPr lang="en-US" b="0" dirty="0">
                <a:latin typeface="Times New Roman"/>
                <a:cs typeface="Times New Roman"/>
              </a:rPr>
              <a:t>, it is essential for public </a:t>
            </a:r>
            <a:r>
              <a:rPr lang="en-US" b="0" dirty="0" smtClean="0">
                <a:latin typeface="Times New Roman"/>
                <a:cs typeface="Times New Roman"/>
              </a:rPr>
              <a:t>health</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a:latin typeface="Times New Roman"/>
                <a:cs typeface="Times New Roman"/>
              </a:rPr>
              <a:t>interventions to reach this subset of </a:t>
            </a:r>
            <a:r>
              <a:rPr lang="en-US" b="0" dirty="0" smtClean="0">
                <a:latin typeface="Times New Roman"/>
                <a:cs typeface="Times New Roman"/>
              </a:rPr>
              <a:t>the</a:t>
            </a:r>
          </a:p>
          <a:p>
            <a:pPr marL="0" indent="0">
              <a:buNone/>
            </a:pPr>
            <a:r>
              <a:rPr lang="en-US" b="0" dirty="0">
                <a:latin typeface="Times New Roman"/>
                <a:cs typeface="Times New Roman"/>
              </a:rPr>
              <a:t> </a:t>
            </a:r>
            <a:r>
              <a:rPr lang="en-US" b="0" dirty="0" smtClean="0">
                <a:latin typeface="Times New Roman"/>
                <a:cs typeface="Times New Roman"/>
              </a:rPr>
              <a:t>   </a:t>
            </a:r>
            <a:r>
              <a:rPr lang="en-US" b="0" dirty="0">
                <a:latin typeface="Times New Roman"/>
                <a:cs typeface="Times New Roman"/>
              </a:rPr>
              <a:t>overall MSM population.</a:t>
            </a:r>
            <a:r>
              <a:rPr lang="en-US" b="0" dirty="0" smtClean="0">
                <a:effectLst/>
                <a:latin typeface="Times New Roman"/>
                <a:cs typeface="Times New Roman"/>
              </a:rPr>
              <a:t> </a:t>
            </a:r>
            <a:endParaRPr lang="en-US" b="0" dirty="0">
              <a:latin typeface="Times New Roman"/>
              <a:cs typeface="Times New Roman"/>
            </a:endParaRPr>
          </a:p>
        </p:txBody>
      </p:sp>
      <p:pic>
        <p:nvPicPr>
          <p:cNvPr id="4" name="Picture 3"/>
          <p:cNvPicPr>
            <a:picLocks noChangeAspect="1"/>
          </p:cNvPicPr>
          <p:nvPr/>
        </p:nvPicPr>
        <p:blipFill>
          <a:blip r:embed="rId2"/>
          <a:stretch>
            <a:fillRect/>
          </a:stretch>
        </p:blipFill>
        <p:spPr>
          <a:xfrm>
            <a:off x="5723467" y="1524000"/>
            <a:ext cx="3420533" cy="3962400"/>
          </a:xfrm>
          <a:prstGeom prst="rect">
            <a:avLst/>
          </a:prstGeom>
        </p:spPr>
      </p:pic>
    </p:spTree>
    <p:extLst>
      <p:ext uri="{BB962C8B-B14F-4D97-AF65-F5344CB8AC3E}">
        <p14:creationId xmlns:p14="http://schemas.microsoft.com/office/powerpoint/2010/main" val="199766990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latin typeface="Times New Roman"/>
              <a:cs typeface="Times New Roman"/>
            </a:endParaRPr>
          </a:p>
        </p:txBody>
      </p:sp>
      <p:sp>
        <p:nvSpPr>
          <p:cNvPr id="3" name="Content Placeholder 2"/>
          <p:cNvSpPr>
            <a:spLocks noGrp="1"/>
          </p:cNvSpPr>
          <p:nvPr>
            <p:ph idx="1"/>
          </p:nvPr>
        </p:nvSpPr>
        <p:spPr>
          <a:xfrm>
            <a:off x="0" y="1219200"/>
            <a:ext cx="9144000" cy="4495800"/>
          </a:xfrm>
        </p:spPr>
        <p:txBody>
          <a:bodyPr/>
          <a:lstStyle/>
          <a:p>
            <a:r>
              <a:rPr lang="en-US" b="0" dirty="0" smtClean="0">
                <a:latin typeface="Times New Roman"/>
                <a:cs typeface="Times New Roman"/>
              </a:rPr>
              <a:t>The findings of this study </a:t>
            </a:r>
            <a:r>
              <a:rPr lang="en-US" b="0" dirty="0">
                <a:latin typeface="Times New Roman"/>
                <a:cs typeface="Times New Roman"/>
              </a:rPr>
              <a:t>indicate the Internet is being used as a medium to recruit clients for unsafe behaviors. </a:t>
            </a:r>
            <a:endParaRPr lang="en-US" b="0" dirty="0" smtClean="0">
              <a:latin typeface="Times New Roman"/>
              <a:cs typeface="Times New Roman"/>
            </a:endParaRPr>
          </a:p>
          <a:p>
            <a:r>
              <a:rPr lang="en-US" b="0" dirty="0" smtClean="0">
                <a:latin typeface="Times New Roman"/>
                <a:cs typeface="Times New Roman"/>
              </a:rPr>
              <a:t>Because </a:t>
            </a:r>
            <a:r>
              <a:rPr lang="en-US" b="0" dirty="0">
                <a:latin typeface="Times New Roman"/>
                <a:cs typeface="Times New Roman"/>
              </a:rPr>
              <a:t>of this, perhaps the use of the Internet as a major means of public health outreach could be an effective way to educate MSM sex workers and their clients about the importance of safer sex. </a:t>
            </a:r>
            <a:endParaRPr lang="en-US" b="0" dirty="0" smtClean="0">
              <a:latin typeface="Times New Roman"/>
              <a:cs typeface="Times New Roman"/>
            </a:endParaRPr>
          </a:p>
          <a:p>
            <a:r>
              <a:rPr lang="en-US" b="0" dirty="0" smtClean="0">
                <a:latin typeface="Times New Roman"/>
                <a:cs typeface="Times New Roman"/>
              </a:rPr>
              <a:t>Data </a:t>
            </a:r>
            <a:r>
              <a:rPr lang="en-US" b="0" dirty="0">
                <a:latin typeface="Times New Roman"/>
                <a:cs typeface="Times New Roman"/>
              </a:rPr>
              <a:t>analyzed by </a:t>
            </a:r>
            <a:r>
              <a:rPr lang="en-US" b="0" dirty="0" err="1">
                <a:latin typeface="Times New Roman"/>
                <a:cs typeface="Times New Roman"/>
              </a:rPr>
              <a:t>Klausner</a:t>
            </a:r>
            <a:r>
              <a:rPr lang="en-US" b="0" dirty="0">
                <a:latin typeface="Times New Roman"/>
                <a:cs typeface="Times New Roman"/>
              </a:rPr>
              <a:t>, Levine, and Kent (2004) suggested a small amount of MSM who use the Internet to meet sexual partners utilize Internet-based prevention techniques. </a:t>
            </a:r>
            <a:endParaRPr lang="en-US" b="0" dirty="0" smtClean="0">
              <a:latin typeface="Times New Roman"/>
              <a:cs typeface="Times New Roman"/>
            </a:endParaRPr>
          </a:p>
          <a:p>
            <a:r>
              <a:rPr lang="en-US" b="0" dirty="0" smtClean="0">
                <a:latin typeface="Times New Roman"/>
                <a:cs typeface="Times New Roman"/>
              </a:rPr>
              <a:t>While </a:t>
            </a:r>
            <a:r>
              <a:rPr lang="en-US" b="0" dirty="0">
                <a:latin typeface="Times New Roman"/>
                <a:cs typeface="Times New Roman"/>
              </a:rPr>
              <a:t>there are little data assessing programs and initiatives focused specifically on MSM sex workers, some strategies have had successful outcomes with the use of the Internet to promote changes in behavior and encourage screening for STIs within higher risk subgroups of MSM. </a:t>
            </a:r>
            <a:endParaRPr lang="en-US" b="0" dirty="0">
              <a:latin typeface="Times New Roman"/>
              <a:cs typeface="Times New Roman"/>
            </a:endParaRPr>
          </a:p>
        </p:txBody>
      </p:sp>
    </p:spTree>
    <p:extLst>
      <p:ext uri="{BB962C8B-B14F-4D97-AF65-F5344CB8AC3E}">
        <p14:creationId xmlns:p14="http://schemas.microsoft.com/office/powerpoint/2010/main" val="1472916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0" y="1219200"/>
            <a:ext cx="9144000" cy="4495800"/>
          </a:xfrm>
        </p:spPr>
        <p:txBody>
          <a:bodyPr/>
          <a:lstStyle/>
          <a:p>
            <a:r>
              <a:rPr lang="en-US" b="0" dirty="0" smtClean="0">
                <a:latin typeface="Times New Roman"/>
                <a:cs typeface="Times New Roman"/>
              </a:rPr>
              <a:t>A 2006 study by Bowen, Horvath, and Williams using the Internet to teach rural MSM about HIV prevention strategies yielded statistically significant increases in participants’ knowledge about HIV, positive condom use outcome expectancies, and condom self efficacy. </a:t>
            </a:r>
          </a:p>
          <a:p>
            <a:r>
              <a:rPr lang="en-US" b="0" dirty="0">
                <a:latin typeface="Times New Roman"/>
                <a:cs typeface="Times New Roman"/>
              </a:rPr>
              <a:t>Williams, Bowen and </a:t>
            </a:r>
            <a:r>
              <a:rPr lang="en-US" b="0" dirty="0" err="1">
                <a:latin typeface="Times New Roman"/>
                <a:cs typeface="Times New Roman"/>
              </a:rPr>
              <a:t>Ei</a:t>
            </a:r>
            <a:r>
              <a:rPr lang="en-US" b="0" dirty="0">
                <a:latin typeface="Times New Roman"/>
                <a:cs typeface="Times New Roman"/>
              </a:rPr>
              <a:t> (2008) also designed an effective Internet-based intervention to educate high-risk rural MSM </a:t>
            </a:r>
            <a:r>
              <a:rPr lang="en-US" b="0" dirty="0" smtClean="0">
                <a:latin typeface="Times New Roman"/>
                <a:cs typeface="Times New Roman"/>
              </a:rPr>
              <a:t>who use the Internet to meet sex partners about </a:t>
            </a:r>
            <a:r>
              <a:rPr lang="en-US" b="0" dirty="0">
                <a:latin typeface="Times New Roman"/>
                <a:cs typeface="Times New Roman"/>
              </a:rPr>
              <a:t>HIV and </a:t>
            </a:r>
            <a:r>
              <a:rPr lang="en-US" b="0" dirty="0" smtClean="0">
                <a:latin typeface="Times New Roman"/>
                <a:cs typeface="Times New Roman"/>
              </a:rPr>
              <a:t>prevention: </a:t>
            </a:r>
          </a:p>
          <a:p>
            <a:pPr lvl="1"/>
            <a:r>
              <a:rPr lang="en-US" b="0" dirty="0" smtClean="0">
                <a:latin typeface="Times New Roman"/>
                <a:cs typeface="Times New Roman"/>
              </a:rPr>
              <a:t>This </a:t>
            </a:r>
            <a:r>
              <a:rPr lang="en-US" b="0" dirty="0">
                <a:latin typeface="Times New Roman"/>
                <a:cs typeface="Times New Roman"/>
              </a:rPr>
              <a:t>project consists of three learning modules that concentrate on increasing the learner’s knowledge about HIV/AIDS, motivation to alter sexual behaviors to reduce risk, and use of specific strategies to reduce risk behaviors.  </a:t>
            </a:r>
            <a:endParaRPr lang="en-US" b="0" dirty="0" smtClean="0">
              <a:latin typeface="Times New Roman"/>
              <a:cs typeface="Times New Roman"/>
            </a:endParaRPr>
          </a:p>
          <a:p>
            <a:pPr lvl="1"/>
            <a:r>
              <a:rPr lang="en-US" b="0" dirty="0" smtClean="0">
                <a:latin typeface="Times New Roman"/>
                <a:cs typeface="Times New Roman"/>
              </a:rPr>
              <a:t>The </a:t>
            </a:r>
            <a:r>
              <a:rPr lang="en-US" b="0" dirty="0">
                <a:latin typeface="Times New Roman"/>
                <a:cs typeface="Times New Roman"/>
              </a:rPr>
              <a:t>findings of this study indicated the use of the on-line environment to both solicit MSM participants and provide them with an educational-based HIV risk reduction intervention was effective. </a:t>
            </a:r>
            <a:endParaRPr lang="en-US" b="0" dirty="0" smtClean="0">
              <a:latin typeface="Times New Roman"/>
              <a:cs typeface="Times New Roman"/>
            </a:endParaRPr>
          </a:p>
          <a:p>
            <a:endParaRPr lang="en-US" b="0" dirty="0" smtClean="0">
              <a:latin typeface="Times New Roman"/>
              <a:cs typeface="Times New Roman"/>
            </a:endParaRPr>
          </a:p>
          <a:p>
            <a:endParaRPr lang="en-US" b="0" dirty="0">
              <a:latin typeface="Times New Roman"/>
              <a:cs typeface="Times New Roman"/>
            </a:endParaRPr>
          </a:p>
        </p:txBody>
      </p:sp>
    </p:spTree>
    <p:extLst>
      <p:ext uri="{BB962C8B-B14F-4D97-AF65-F5344CB8AC3E}">
        <p14:creationId xmlns:p14="http://schemas.microsoft.com/office/powerpoint/2010/main" val="242969771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p>
        </p:txBody>
      </p:sp>
      <p:sp>
        <p:nvSpPr>
          <p:cNvPr id="3" name="Content Placeholder 2"/>
          <p:cNvSpPr>
            <a:spLocks noGrp="1"/>
          </p:cNvSpPr>
          <p:nvPr>
            <p:ph idx="1"/>
          </p:nvPr>
        </p:nvSpPr>
        <p:spPr>
          <a:xfrm>
            <a:off x="-16933" y="1143000"/>
            <a:ext cx="9144000" cy="4495800"/>
          </a:xfrm>
        </p:spPr>
        <p:txBody>
          <a:bodyPr/>
          <a:lstStyle/>
          <a:p>
            <a:r>
              <a:rPr lang="en-US" sz="2000" b="0" dirty="0">
                <a:latin typeface="Times New Roman"/>
                <a:cs typeface="Times New Roman"/>
              </a:rPr>
              <a:t>The Internet has also been used to increase awareness about geographically-concentrated outbreaks of STIs</a:t>
            </a:r>
            <a:r>
              <a:rPr lang="en-US" sz="2000" b="0" dirty="0" smtClean="0">
                <a:latin typeface="Times New Roman"/>
                <a:cs typeface="Times New Roman"/>
              </a:rPr>
              <a:t>.</a:t>
            </a:r>
          </a:p>
          <a:p>
            <a:r>
              <a:rPr lang="en-US" sz="2000" b="0" dirty="0">
                <a:latin typeface="Times New Roman"/>
                <a:cs typeface="Times New Roman"/>
              </a:rPr>
              <a:t>D</a:t>
            </a:r>
            <a:r>
              <a:rPr lang="en-US" sz="2000" b="0" dirty="0" smtClean="0">
                <a:latin typeface="Times New Roman"/>
                <a:cs typeface="Times New Roman"/>
              </a:rPr>
              <a:t>uring </a:t>
            </a:r>
            <a:r>
              <a:rPr lang="en-US" sz="2000" b="0" dirty="0">
                <a:latin typeface="Times New Roman"/>
                <a:cs typeface="Times New Roman"/>
              </a:rPr>
              <a:t>an outbreak of syphilis among MSM in San Francisco in 2002, the San Francisco Department of Public Health (SFDPH) devised an on-line intervention to target MSM using the Internet to meet sexual partners (</a:t>
            </a:r>
            <a:r>
              <a:rPr lang="en-US" sz="2000" b="0" dirty="0" err="1">
                <a:latin typeface="Times New Roman"/>
                <a:cs typeface="Times New Roman"/>
              </a:rPr>
              <a:t>Klausner</a:t>
            </a:r>
            <a:r>
              <a:rPr lang="en-US" sz="2000" b="0" dirty="0">
                <a:latin typeface="Times New Roman"/>
                <a:cs typeface="Times New Roman"/>
              </a:rPr>
              <a:t>, Levine &amp; Kent, 2004</a:t>
            </a:r>
            <a:r>
              <a:rPr lang="en-US" sz="2000" b="0" dirty="0" smtClean="0">
                <a:latin typeface="Times New Roman"/>
                <a:cs typeface="Times New Roman"/>
              </a:rPr>
              <a:t>):</a:t>
            </a:r>
          </a:p>
          <a:p>
            <a:pPr lvl="1"/>
            <a:r>
              <a:rPr lang="en-US" dirty="0">
                <a:latin typeface="Times New Roman"/>
                <a:cs typeface="Times New Roman"/>
              </a:rPr>
              <a:t>A</a:t>
            </a:r>
            <a:r>
              <a:rPr lang="en-US" b="0" dirty="0" smtClean="0">
                <a:latin typeface="Times New Roman"/>
                <a:cs typeface="Times New Roman"/>
              </a:rPr>
              <a:t>nimated </a:t>
            </a:r>
            <a:r>
              <a:rPr lang="en-US" b="0" dirty="0">
                <a:latin typeface="Times New Roman"/>
                <a:cs typeface="Times New Roman"/>
              </a:rPr>
              <a:t>banner ads were placed on several MSM sexual networking sites that linked users to bulletin/discussion boards moderated by a physician and nurse practitioner who provided education about the signs and symptoms of syphilis and facilitated questions and answers about the disease. </a:t>
            </a:r>
            <a:endParaRPr lang="en-US" b="0" dirty="0" smtClean="0">
              <a:latin typeface="Times New Roman"/>
              <a:cs typeface="Times New Roman"/>
            </a:endParaRPr>
          </a:p>
          <a:p>
            <a:pPr lvl="1"/>
            <a:r>
              <a:rPr lang="en-US" b="0" dirty="0" smtClean="0">
                <a:latin typeface="Times New Roman"/>
                <a:cs typeface="Times New Roman"/>
              </a:rPr>
              <a:t>In </a:t>
            </a:r>
            <a:r>
              <a:rPr lang="en-US" b="0" dirty="0">
                <a:latin typeface="Times New Roman"/>
                <a:cs typeface="Times New Roman"/>
              </a:rPr>
              <a:t>addition, information screening resource linkage was provided. Users were provided a unique identifying number that could be brought to a public testing facility to obtain free anonymous screening; results were posted to a SFDPH Web site solely by use of the individual’s unique number. Those who tested positive were also provided with instructions on how to follow-up for appropriate treatment</a:t>
            </a:r>
            <a:r>
              <a:rPr lang="en-US" b="0" dirty="0" smtClean="0">
                <a:latin typeface="Times New Roman"/>
                <a:cs typeface="Times New Roman"/>
              </a:rPr>
              <a:t>.</a:t>
            </a:r>
            <a:endParaRPr lang="en-US" b="0" dirty="0">
              <a:latin typeface="Times New Roman"/>
              <a:cs typeface="Times New Roman"/>
            </a:endParaRPr>
          </a:p>
        </p:txBody>
      </p:sp>
    </p:spTree>
    <p:extLst>
      <p:ext uri="{BB962C8B-B14F-4D97-AF65-F5344CB8AC3E}">
        <p14:creationId xmlns:p14="http://schemas.microsoft.com/office/powerpoint/2010/main" val="125011729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Discussion</a:t>
            </a:r>
            <a:endParaRPr lang="en-US" dirty="0">
              <a:latin typeface="Times New Roman"/>
              <a:cs typeface="Times New Roman"/>
            </a:endParaRPr>
          </a:p>
        </p:txBody>
      </p:sp>
      <p:sp>
        <p:nvSpPr>
          <p:cNvPr id="3" name="Content Placeholder 2"/>
          <p:cNvSpPr>
            <a:spLocks noGrp="1"/>
          </p:cNvSpPr>
          <p:nvPr>
            <p:ph idx="1"/>
          </p:nvPr>
        </p:nvSpPr>
        <p:spPr>
          <a:xfrm>
            <a:off x="0" y="1524000"/>
            <a:ext cx="9144000" cy="4495800"/>
          </a:xfrm>
        </p:spPr>
        <p:txBody>
          <a:bodyPr/>
          <a:lstStyle/>
          <a:p>
            <a:r>
              <a:rPr lang="en-US" b="0" dirty="0" smtClean="0">
                <a:latin typeface="Times New Roman"/>
                <a:cs typeface="Times New Roman"/>
              </a:rPr>
              <a:t>Perhaps similar interventions could be employed on Web sites MSM sex workers use to recruit clients. </a:t>
            </a:r>
          </a:p>
          <a:p>
            <a:r>
              <a:rPr lang="en-US" b="0" dirty="0" smtClean="0">
                <a:latin typeface="Times New Roman"/>
                <a:cs typeface="Times New Roman"/>
              </a:rPr>
              <a:t>Banner ads could be used to encourage users (both the MSM sex worker and the individual using the site to find one) to access on-line educational resources about risks related to commercial sex, the relationships between drug use and unsafe sexual activities, and STI and HIV prevention methods.</a:t>
            </a:r>
          </a:p>
          <a:p>
            <a:r>
              <a:rPr lang="en-US" b="0" dirty="0" smtClean="0">
                <a:latin typeface="Times New Roman"/>
                <a:cs typeface="Times New Roman"/>
              </a:rPr>
              <a:t>Resources related to HIV and STI screening could also be provided to encourage both MSM sex workers and their clients to engage with the healthcare system and access screening.</a:t>
            </a:r>
          </a:p>
          <a:p>
            <a:endParaRPr lang="en-US" b="0" dirty="0" smtClean="0">
              <a:latin typeface="Times New Roman"/>
              <a:cs typeface="Times New Roman"/>
            </a:endParaRPr>
          </a:p>
          <a:p>
            <a:endParaRPr lang="en-US" dirty="0"/>
          </a:p>
        </p:txBody>
      </p:sp>
    </p:spTree>
    <p:extLst>
      <p:ext uri="{BB962C8B-B14F-4D97-AF65-F5344CB8AC3E}">
        <p14:creationId xmlns:p14="http://schemas.microsoft.com/office/powerpoint/2010/main" val="113752592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219200"/>
          </a:xfrm>
        </p:spPr>
        <p:txBody>
          <a:bodyPr/>
          <a:lstStyle/>
          <a:p>
            <a:r>
              <a:rPr lang="en-US" dirty="0" smtClean="0">
                <a:latin typeface="Times New Roman"/>
                <a:cs typeface="Times New Roman"/>
              </a:rPr>
              <a:t>Limitations, Future Research, and Conclusions</a:t>
            </a:r>
            <a:endParaRPr lang="en-US" dirty="0">
              <a:latin typeface="Times New Roman"/>
              <a:cs typeface="Times New Roman"/>
            </a:endParaRPr>
          </a:p>
        </p:txBody>
      </p:sp>
      <p:sp>
        <p:nvSpPr>
          <p:cNvPr id="3" name="Content Placeholder 2"/>
          <p:cNvSpPr>
            <a:spLocks noGrp="1"/>
          </p:cNvSpPr>
          <p:nvPr>
            <p:ph idx="1"/>
          </p:nvPr>
        </p:nvSpPr>
        <p:spPr>
          <a:xfrm>
            <a:off x="0" y="1219200"/>
            <a:ext cx="9144000" cy="4495800"/>
          </a:xfrm>
        </p:spPr>
        <p:txBody>
          <a:bodyPr/>
          <a:lstStyle/>
          <a:p>
            <a:r>
              <a:rPr lang="en-US" sz="2000" b="0" dirty="0">
                <a:latin typeface="Times New Roman"/>
                <a:cs typeface="Times New Roman"/>
              </a:rPr>
              <a:t>Perhaps the biggest threat to the generalization of the findings of this study is related to its small sample size. </a:t>
            </a:r>
            <a:endParaRPr lang="en-US" sz="2000" b="0" dirty="0" smtClean="0">
              <a:latin typeface="Times New Roman"/>
              <a:cs typeface="Times New Roman"/>
            </a:endParaRPr>
          </a:p>
          <a:p>
            <a:r>
              <a:rPr lang="en-US" sz="2000" b="0" dirty="0" smtClean="0">
                <a:latin typeface="Times New Roman"/>
                <a:cs typeface="Times New Roman"/>
              </a:rPr>
              <a:t>Although </a:t>
            </a:r>
            <a:r>
              <a:rPr lang="en-US" sz="2000" b="0" dirty="0">
                <a:latin typeface="Times New Roman"/>
                <a:cs typeface="Times New Roman"/>
              </a:rPr>
              <a:t>the sample included all Florida MSM sex workers who identified a sex risk category who used a specific site to advertise their services, the sample was less than 200 (</a:t>
            </a:r>
            <a:r>
              <a:rPr lang="en-US" sz="2000" b="0" i="1" dirty="0">
                <a:latin typeface="Times New Roman"/>
                <a:cs typeface="Times New Roman"/>
              </a:rPr>
              <a:t>n</a:t>
            </a:r>
            <a:r>
              <a:rPr lang="en-US" sz="2000" b="0" dirty="0">
                <a:latin typeface="Times New Roman"/>
                <a:cs typeface="Times New Roman"/>
              </a:rPr>
              <a:t> = 163). </a:t>
            </a:r>
            <a:endParaRPr lang="en-US" sz="2000" b="0" dirty="0" smtClean="0">
              <a:latin typeface="Times New Roman"/>
              <a:cs typeface="Times New Roman"/>
            </a:endParaRPr>
          </a:p>
          <a:p>
            <a:r>
              <a:rPr lang="en-US" sz="2000" b="0" dirty="0" smtClean="0">
                <a:latin typeface="Times New Roman"/>
                <a:cs typeface="Times New Roman"/>
              </a:rPr>
              <a:t>And although the particular site used is very popular and widely known, the use of just one site does present some issues:</a:t>
            </a:r>
          </a:p>
          <a:p>
            <a:pPr lvl="1"/>
            <a:r>
              <a:rPr lang="en-US" b="0" dirty="0" smtClean="0">
                <a:latin typeface="Times New Roman"/>
                <a:cs typeface="Times New Roman"/>
              </a:rPr>
              <a:t>MSM sex workers who use this site must pay to advertise their services. </a:t>
            </a:r>
          </a:p>
          <a:p>
            <a:pPr lvl="1"/>
            <a:r>
              <a:rPr lang="en-US" b="0" dirty="0" smtClean="0">
                <a:latin typeface="Times New Roman"/>
                <a:cs typeface="Times New Roman"/>
              </a:rPr>
              <a:t>This excludes MSM sex workers who choose to use sites that do not charge for advertising of services. </a:t>
            </a:r>
          </a:p>
          <a:p>
            <a:r>
              <a:rPr lang="en-US" sz="2000" b="0" dirty="0" smtClean="0">
                <a:latin typeface="Times New Roman"/>
                <a:cs typeface="Times New Roman"/>
              </a:rPr>
              <a:t>Coupled with the use of just one site, the study was state-specific and open to some regional influence. Larger cities within Florida that had more MSM sex workers had an ethnic makeup that yielded a sample that was more reflective of those regions. </a:t>
            </a:r>
          </a:p>
          <a:p>
            <a:r>
              <a:rPr lang="en-US" sz="2000" b="0" dirty="0" smtClean="0">
                <a:latin typeface="Times New Roman"/>
                <a:cs typeface="Times New Roman"/>
              </a:rPr>
              <a:t>For example, a large source of the sample came from Miami and Ft. Lauderdale, which has a higher proportion of Hispanics. </a:t>
            </a:r>
            <a:endParaRPr lang="en-US" sz="2000" b="0" dirty="0" smtClean="0">
              <a:latin typeface="Times New Roman"/>
              <a:cs typeface="Times New Roman"/>
            </a:endParaRPr>
          </a:p>
          <a:p>
            <a:endParaRPr lang="en-US" sz="2000" b="0" dirty="0">
              <a:latin typeface="Times New Roman"/>
              <a:cs typeface="Times New Roman"/>
            </a:endParaRPr>
          </a:p>
        </p:txBody>
      </p:sp>
    </p:spTree>
    <p:extLst>
      <p:ext uri="{BB962C8B-B14F-4D97-AF65-F5344CB8AC3E}">
        <p14:creationId xmlns:p14="http://schemas.microsoft.com/office/powerpoint/2010/main" val="138560083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lstStyle/>
          <a:p>
            <a:r>
              <a:rPr lang="en-US" dirty="0" smtClean="0">
                <a:latin typeface="Times New Roman"/>
                <a:cs typeface="Times New Roman"/>
              </a:rPr>
              <a:t>Limitations, Future Research, and Conclusions</a:t>
            </a:r>
            <a:endParaRPr lang="en-US" dirty="0"/>
          </a:p>
        </p:txBody>
      </p:sp>
      <p:sp>
        <p:nvSpPr>
          <p:cNvPr id="3" name="Content Placeholder 2"/>
          <p:cNvSpPr>
            <a:spLocks noGrp="1"/>
          </p:cNvSpPr>
          <p:nvPr>
            <p:ph idx="1"/>
          </p:nvPr>
        </p:nvSpPr>
        <p:spPr>
          <a:xfrm>
            <a:off x="0" y="1295400"/>
            <a:ext cx="9144000" cy="4495800"/>
          </a:xfrm>
        </p:spPr>
        <p:txBody>
          <a:bodyPr/>
          <a:lstStyle/>
          <a:p>
            <a:r>
              <a:rPr lang="en-US" sz="2200" b="0" dirty="0">
                <a:latin typeface="Times New Roman"/>
                <a:cs typeface="Times New Roman"/>
              </a:rPr>
              <a:t>Studies assessing high-risk behaviors among MSM </a:t>
            </a:r>
            <a:r>
              <a:rPr lang="en-US" sz="2200" b="0" dirty="0" smtClean="0">
                <a:latin typeface="Times New Roman"/>
                <a:cs typeface="Times New Roman"/>
              </a:rPr>
              <a:t>should </a:t>
            </a:r>
            <a:r>
              <a:rPr lang="en-US" sz="2200" b="0" dirty="0">
                <a:latin typeface="Times New Roman"/>
                <a:cs typeface="Times New Roman"/>
              </a:rPr>
              <a:t>make an attempt to capture a sample that is more nationally representative. </a:t>
            </a:r>
            <a:endParaRPr lang="en-US" sz="2200" b="0" dirty="0" smtClean="0">
              <a:latin typeface="Times New Roman"/>
              <a:cs typeface="Times New Roman"/>
            </a:endParaRPr>
          </a:p>
          <a:p>
            <a:r>
              <a:rPr lang="en-US" sz="2200" b="0" dirty="0" smtClean="0">
                <a:latin typeface="Times New Roman"/>
                <a:cs typeface="Times New Roman"/>
              </a:rPr>
              <a:t>In </a:t>
            </a:r>
            <a:r>
              <a:rPr lang="en-US" sz="2200" b="0" dirty="0">
                <a:latin typeface="Times New Roman"/>
                <a:cs typeface="Times New Roman"/>
              </a:rPr>
              <a:t>addition, future studies should include data from profiles from a large number of Web sites, including those which are proprietary and those that are not. </a:t>
            </a:r>
            <a:endParaRPr lang="en-US" sz="2200" b="0" dirty="0" smtClean="0">
              <a:latin typeface="Times New Roman"/>
              <a:cs typeface="Times New Roman"/>
            </a:endParaRPr>
          </a:p>
          <a:p>
            <a:r>
              <a:rPr lang="en-US" sz="2200" b="0" dirty="0" smtClean="0">
                <a:latin typeface="Times New Roman"/>
                <a:cs typeface="Times New Roman"/>
              </a:rPr>
              <a:t>Finally</a:t>
            </a:r>
            <a:r>
              <a:rPr lang="en-US" sz="2200" b="0" dirty="0">
                <a:latin typeface="Times New Roman"/>
                <a:cs typeface="Times New Roman"/>
              </a:rPr>
              <a:t>, studies are needed to help determine which interventions to promote safer sex behaviors among this population are most effective. </a:t>
            </a:r>
            <a:endParaRPr lang="en-US" sz="2200" b="0" dirty="0" smtClean="0">
              <a:latin typeface="Times New Roman"/>
              <a:cs typeface="Times New Roman"/>
            </a:endParaRPr>
          </a:p>
          <a:p>
            <a:r>
              <a:rPr lang="en-US" sz="2200" b="0" dirty="0" smtClean="0">
                <a:latin typeface="Times New Roman"/>
                <a:cs typeface="Times New Roman"/>
              </a:rPr>
              <a:t>Resources </a:t>
            </a:r>
            <a:r>
              <a:rPr lang="en-US" sz="2200" b="0" dirty="0">
                <a:latin typeface="Times New Roman"/>
                <a:cs typeface="Times New Roman"/>
              </a:rPr>
              <a:t>for public health are very scarce and public health practitioners need to use cost-effective interventions that yield the greatest impact. </a:t>
            </a:r>
            <a:endParaRPr lang="en-US" sz="2200" b="0" dirty="0" smtClean="0">
              <a:latin typeface="Times New Roman"/>
              <a:cs typeface="Times New Roman"/>
            </a:endParaRPr>
          </a:p>
          <a:p>
            <a:r>
              <a:rPr lang="en-US" sz="2200" b="0" dirty="0" smtClean="0">
                <a:latin typeface="Times New Roman"/>
                <a:cs typeface="Times New Roman"/>
              </a:rPr>
              <a:t>Therefore</a:t>
            </a:r>
            <a:r>
              <a:rPr lang="en-US" sz="2200" b="0" dirty="0">
                <a:latin typeface="Times New Roman"/>
                <a:cs typeface="Times New Roman"/>
              </a:rPr>
              <a:t>, well-articulated interventional studies are necessary to provide essential input to public health professionals as they design programs to help reduce the transmission of STIs and HIV.</a:t>
            </a:r>
          </a:p>
          <a:p>
            <a:endParaRPr lang="en-US" sz="2200" b="0" dirty="0">
              <a:latin typeface="Times New Roman"/>
              <a:cs typeface="Times New Roman"/>
            </a:endParaRPr>
          </a:p>
        </p:txBody>
      </p:sp>
    </p:spTree>
    <p:extLst>
      <p:ext uri="{BB962C8B-B14F-4D97-AF65-F5344CB8AC3E}">
        <p14:creationId xmlns:p14="http://schemas.microsoft.com/office/powerpoint/2010/main" val="24078580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i="1" dirty="0">
                <a:latin typeface="Times New Roman"/>
                <a:cs typeface="Times New Roman"/>
              </a:rPr>
              <a:t>Risk Factors and High-Risk Sexual Behaviors Among Male Sex Workers</a:t>
            </a:r>
            <a:r>
              <a:rPr lang="en-US" dirty="0">
                <a:latin typeface="Times New Roman"/>
                <a:cs typeface="Times New Roman"/>
              </a:rPr>
              <a:t/>
            </a:r>
            <a:br>
              <a:rPr lang="en-US" dirty="0">
                <a:latin typeface="Times New Roman"/>
                <a:cs typeface="Times New Roman"/>
              </a:rPr>
            </a:br>
            <a:endParaRPr lang="en-US" dirty="0">
              <a:latin typeface="Times New Roman"/>
              <a:cs typeface="Times New Roman"/>
            </a:endParaRPr>
          </a:p>
        </p:txBody>
      </p:sp>
      <p:sp>
        <p:nvSpPr>
          <p:cNvPr id="3" name="Content Placeholder 2"/>
          <p:cNvSpPr>
            <a:spLocks noGrp="1"/>
          </p:cNvSpPr>
          <p:nvPr>
            <p:ph idx="1"/>
          </p:nvPr>
        </p:nvSpPr>
        <p:spPr>
          <a:xfrm>
            <a:off x="0" y="1295400"/>
            <a:ext cx="9144000" cy="4495800"/>
          </a:xfrm>
        </p:spPr>
        <p:txBody>
          <a:bodyPr/>
          <a:lstStyle/>
          <a:p>
            <a:r>
              <a:rPr lang="en-US" sz="2000" b="0" dirty="0" smtClean="0">
                <a:latin typeface="Times New Roman"/>
                <a:cs typeface="Times New Roman"/>
              </a:rPr>
              <a:t>The </a:t>
            </a:r>
            <a:r>
              <a:rPr lang="en-US" sz="2000" b="0" dirty="0">
                <a:latin typeface="Times New Roman"/>
                <a:cs typeface="Times New Roman"/>
              </a:rPr>
              <a:t>few critical inquiries dedicated to assessing the high-risk behaviors among male sex workers have shown these MSM are much more likely to participate in unsafe sexual activities. </a:t>
            </a:r>
            <a:endParaRPr lang="en-US" sz="2000" b="0" dirty="0" smtClean="0">
              <a:latin typeface="Times New Roman"/>
              <a:cs typeface="Times New Roman"/>
            </a:endParaRPr>
          </a:p>
          <a:p>
            <a:r>
              <a:rPr lang="en-US" sz="2000" b="0" dirty="0" smtClean="0">
                <a:latin typeface="Times New Roman"/>
                <a:cs typeface="Times New Roman"/>
              </a:rPr>
              <a:t>In </a:t>
            </a:r>
            <a:r>
              <a:rPr lang="en-US" sz="2000" b="0" dirty="0">
                <a:latin typeface="Times New Roman"/>
                <a:cs typeface="Times New Roman"/>
              </a:rPr>
              <a:t>their 2008 study, </a:t>
            </a:r>
            <a:r>
              <a:rPr lang="en-US" sz="2000" b="0" dirty="0" err="1">
                <a:latin typeface="Times New Roman"/>
                <a:cs typeface="Times New Roman"/>
              </a:rPr>
              <a:t>Mimiaga</a:t>
            </a:r>
            <a:r>
              <a:rPr lang="en-US" sz="2000" b="0" dirty="0">
                <a:latin typeface="Times New Roman"/>
                <a:cs typeface="Times New Roman"/>
              </a:rPr>
              <a:t> and his colleagues compared the differences in sexual behaviors among traditional street-based sex workers and those who utilized the Internet to meet their </a:t>
            </a:r>
            <a:r>
              <a:rPr lang="en-US" sz="2000" b="0" dirty="0" smtClean="0">
                <a:latin typeface="Times New Roman"/>
                <a:cs typeface="Times New Roman"/>
              </a:rPr>
              <a:t>clients:</a:t>
            </a:r>
          </a:p>
          <a:p>
            <a:pPr lvl="1"/>
            <a:r>
              <a:rPr lang="en-US" b="0" dirty="0" smtClean="0">
                <a:latin typeface="Times New Roman"/>
                <a:cs typeface="Times New Roman"/>
              </a:rPr>
              <a:t>They found both groups participated in higher-risk sexual activities, including: </a:t>
            </a:r>
          </a:p>
          <a:p>
            <a:pPr lvl="2"/>
            <a:r>
              <a:rPr lang="en-US" b="0" dirty="0" smtClean="0">
                <a:latin typeface="Times New Roman"/>
                <a:cs typeface="Times New Roman"/>
              </a:rPr>
              <a:t>at least one episode of unprotected anal intercourse with a </a:t>
            </a:r>
            <a:r>
              <a:rPr lang="en-US" b="0" dirty="0" err="1" smtClean="0">
                <a:latin typeface="Times New Roman"/>
                <a:cs typeface="Times New Roman"/>
              </a:rPr>
              <a:t>serodiscordant</a:t>
            </a:r>
            <a:r>
              <a:rPr lang="en-US" b="0" dirty="0" smtClean="0">
                <a:latin typeface="Times New Roman"/>
                <a:cs typeface="Times New Roman"/>
              </a:rPr>
              <a:t> partner within the last year; </a:t>
            </a:r>
          </a:p>
          <a:p>
            <a:pPr lvl="2"/>
            <a:r>
              <a:rPr lang="en-US" b="0" dirty="0" smtClean="0">
                <a:latin typeface="Times New Roman"/>
                <a:cs typeface="Times New Roman"/>
              </a:rPr>
              <a:t>inconsistent condom use, high rates of unprotected sex, and low rates of HIV </a:t>
            </a:r>
            <a:r>
              <a:rPr lang="en-US" b="0" dirty="0" err="1" smtClean="0">
                <a:latin typeface="Times New Roman"/>
                <a:cs typeface="Times New Roman"/>
              </a:rPr>
              <a:t>serostatus</a:t>
            </a:r>
            <a:r>
              <a:rPr lang="en-US" b="0" dirty="0" smtClean="0">
                <a:latin typeface="Times New Roman"/>
                <a:cs typeface="Times New Roman"/>
              </a:rPr>
              <a:t> disclosure. </a:t>
            </a:r>
          </a:p>
          <a:p>
            <a:pPr marL="342900" lvl="2" indent="-342900">
              <a:buClr>
                <a:schemeClr val="bg2"/>
              </a:buClr>
            </a:pPr>
            <a:r>
              <a:rPr lang="en-US" b="0" dirty="0" smtClean="0">
                <a:latin typeface="Times New Roman"/>
                <a:cs typeface="Times New Roman"/>
              </a:rPr>
              <a:t>Internet-based sex workers had statistically higher rates of pay; they were also more likely to report a greater willingness to participate in sexual risk-taking activities with nonpaying sex partners versus those who were paying clients: and 31% of participants reported an HIV-positive </a:t>
            </a:r>
            <a:r>
              <a:rPr lang="en-US" b="0" dirty="0" err="1" smtClean="0">
                <a:latin typeface="Times New Roman"/>
                <a:cs typeface="Times New Roman"/>
              </a:rPr>
              <a:t>serostatus</a:t>
            </a:r>
            <a:r>
              <a:rPr lang="en-US" b="0" dirty="0" smtClean="0">
                <a:latin typeface="Times New Roman"/>
                <a:cs typeface="Times New Roman"/>
              </a:rPr>
              <a:t>.</a:t>
            </a:r>
          </a:p>
        </p:txBody>
      </p:sp>
    </p:spTree>
    <p:extLst>
      <p:ext uri="{BB962C8B-B14F-4D97-AF65-F5344CB8AC3E}">
        <p14:creationId xmlns:p14="http://schemas.microsoft.com/office/powerpoint/2010/main" val="37133817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124200" y="1905000"/>
            <a:ext cx="2971800" cy="685800"/>
          </a:xfrm>
        </p:spPr>
        <p:txBody>
          <a:bodyPr/>
          <a:lstStyle/>
          <a:p>
            <a:pPr algn="l" eaLnBrk="1" hangingPunct="1"/>
            <a:r>
              <a:rPr lang="en-US" sz="2800" b="0">
                <a:latin typeface="Times New Roman" charset="0"/>
                <a:ea typeface="ＭＳ Ｐゴシック" charset="0"/>
              </a:rPr>
              <a:t>                                 </a:t>
            </a:r>
            <a:br>
              <a:rPr lang="en-US" sz="2800" b="0">
                <a:latin typeface="Times New Roman" charset="0"/>
                <a:ea typeface="ＭＳ Ｐゴシック" charset="0"/>
              </a:rPr>
            </a:br>
            <a:r>
              <a:rPr lang="en-US" sz="2800" b="0">
                <a:latin typeface="Times New Roman" charset="0"/>
                <a:ea typeface="ＭＳ Ｐゴシック" charset="0"/>
              </a:rPr>
              <a:t/>
            </a:r>
            <a:br>
              <a:rPr lang="en-US" sz="2800" b="0">
                <a:latin typeface="Times New Roman" charset="0"/>
                <a:ea typeface="ＭＳ Ｐゴシック" charset="0"/>
              </a:rPr>
            </a:br>
            <a:endParaRPr lang="en-US" sz="2800" b="0">
              <a:latin typeface="Arial" charset="0"/>
              <a:ea typeface="ＭＳ Ｐゴシック" charset="0"/>
            </a:endParaRPr>
          </a:p>
        </p:txBody>
      </p:sp>
      <p:sp>
        <p:nvSpPr>
          <p:cNvPr id="71684" name="Text Box 4"/>
          <p:cNvSpPr txBox="1">
            <a:spLocks noChangeArrowheads="1"/>
          </p:cNvSpPr>
          <p:nvPr/>
        </p:nvSpPr>
        <p:spPr bwMode="auto">
          <a:xfrm>
            <a:off x="0" y="2019300"/>
            <a:ext cx="9144000" cy="459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None/>
              <a:defRPr/>
            </a:pPr>
            <a:r>
              <a:rPr lang="en-US" sz="4000" dirty="0"/>
              <a:t>Risk for a Price? Higher and Lower Risk Sexual Activity Solicitations in On-Line Male Sex Worker </a:t>
            </a:r>
            <a:r>
              <a:rPr lang="en-US" sz="4000" dirty="0" smtClean="0"/>
              <a:t>Profiles</a:t>
            </a:r>
            <a:endParaRPr lang="en-US" dirty="0" smtClean="0">
              <a:cs typeface="+mn-cs"/>
            </a:endParaRPr>
          </a:p>
          <a:p>
            <a:pPr>
              <a:buFontTx/>
              <a:buNone/>
              <a:defRPr/>
            </a:pPr>
            <a:endParaRPr lang="en-US" dirty="0">
              <a:cs typeface="+mn-cs"/>
            </a:endParaRPr>
          </a:p>
          <a:p>
            <a:pPr>
              <a:buFontTx/>
              <a:buNone/>
              <a:defRPr/>
            </a:pPr>
            <a:r>
              <a:rPr lang="en-US" dirty="0" smtClean="0">
                <a:cs typeface="+mn-cs"/>
              </a:rPr>
              <a:t>Christopher </a:t>
            </a:r>
            <a:r>
              <a:rPr lang="en-US" dirty="0">
                <a:cs typeface="+mn-cs"/>
              </a:rPr>
              <a:t>W. </a:t>
            </a:r>
            <a:r>
              <a:rPr lang="en-US" dirty="0">
                <a:cs typeface="+mn-cs"/>
              </a:rPr>
              <a:t>Blackwell, Ph.D., ARNP, ANP-BC, CNE</a:t>
            </a:r>
          </a:p>
          <a:p>
            <a:pPr>
              <a:buFontTx/>
              <a:buNone/>
              <a:defRPr/>
            </a:pPr>
            <a:r>
              <a:rPr lang="en-US" i="1" dirty="0">
                <a:cs typeface="+mn-cs"/>
              </a:rPr>
              <a:t>Assistant Professor</a:t>
            </a:r>
            <a:r>
              <a:rPr lang="en-US" dirty="0">
                <a:cs typeface="+mn-cs"/>
              </a:rPr>
              <a:t>, College of </a:t>
            </a:r>
            <a:r>
              <a:rPr lang="en-US" dirty="0" smtClean="0">
                <a:cs typeface="+mn-cs"/>
              </a:rPr>
              <a:t>Nursing</a:t>
            </a:r>
          </a:p>
          <a:p>
            <a:pPr>
              <a:buFontTx/>
              <a:buNone/>
              <a:defRPr/>
            </a:pPr>
            <a:r>
              <a:rPr lang="en-US" dirty="0" smtClean="0">
                <a:cs typeface="+mn-cs"/>
              </a:rPr>
              <a:t>Sophia F. </a:t>
            </a:r>
            <a:r>
              <a:rPr lang="en-US" dirty="0" err="1" smtClean="0">
                <a:cs typeface="+mn-cs"/>
              </a:rPr>
              <a:t>Dziegielewski</a:t>
            </a:r>
            <a:r>
              <a:rPr lang="en-US" dirty="0" smtClean="0">
                <a:cs typeface="+mn-cs"/>
              </a:rPr>
              <a:t>, Ph.D., LISW</a:t>
            </a:r>
          </a:p>
          <a:p>
            <a:pPr>
              <a:buFontTx/>
              <a:buNone/>
              <a:defRPr/>
            </a:pPr>
            <a:r>
              <a:rPr lang="en-US" i="1" dirty="0" smtClean="0">
                <a:cs typeface="+mn-cs"/>
              </a:rPr>
              <a:t>Professor</a:t>
            </a:r>
            <a:r>
              <a:rPr lang="en-US" dirty="0" smtClean="0">
                <a:cs typeface="+mn-cs"/>
              </a:rPr>
              <a:t>, School of Social Work, College of Health &amp; Public Affairs</a:t>
            </a:r>
            <a:endParaRPr lang="en-US" i="1" dirty="0">
              <a:cs typeface="+mn-cs"/>
            </a:endParaRPr>
          </a:p>
          <a:p>
            <a:pPr>
              <a:buFontTx/>
              <a:buNone/>
              <a:defRPr/>
            </a:pPr>
            <a:r>
              <a:rPr lang="en-US" dirty="0">
                <a:cs typeface="+mn-cs"/>
              </a:rPr>
              <a:t>University of Central Florida</a:t>
            </a:r>
          </a:p>
        </p:txBody>
      </p:sp>
    </p:spTree>
    <p:extLst>
      <p:ext uri="{BB962C8B-B14F-4D97-AF65-F5344CB8AC3E}">
        <p14:creationId xmlns:p14="http://schemas.microsoft.com/office/powerpoint/2010/main" val="19210308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219200"/>
          </a:xfrm>
        </p:spPr>
        <p:txBody>
          <a:bodyPr/>
          <a:lstStyle/>
          <a:p>
            <a:r>
              <a:rPr lang="en-US" i="1" dirty="0" smtClean="0">
                <a:latin typeface="Times New Roman"/>
                <a:cs typeface="Times New Roman"/>
              </a:rPr>
              <a:t>Risk Factors and High-Risk Sexual Behaviors Among Male Sex Workers</a:t>
            </a:r>
            <a:r>
              <a:rPr lang="en-US" dirty="0" smtClean="0">
                <a:latin typeface="Times New Roman"/>
                <a:cs typeface="Times New Roman"/>
              </a:rPr>
              <a:t/>
            </a:r>
            <a:br>
              <a:rPr lang="en-US" dirty="0" smtClean="0">
                <a:latin typeface="Times New Roman"/>
                <a:cs typeface="Times New Roman"/>
              </a:rPr>
            </a:br>
            <a:endParaRPr lang="en-US" dirty="0"/>
          </a:p>
        </p:txBody>
      </p:sp>
      <p:sp>
        <p:nvSpPr>
          <p:cNvPr id="3" name="Content Placeholder 2"/>
          <p:cNvSpPr>
            <a:spLocks noGrp="1"/>
          </p:cNvSpPr>
          <p:nvPr>
            <p:ph idx="1"/>
          </p:nvPr>
        </p:nvSpPr>
        <p:spPr>
          <a:xfrm>
            <a:off x="0" y="1295400"/>
            <a:ext cx="9144000" cy="4495800"/>
          </a:xfrm>
        </p:spPr>
        <p:txBody>
          <a:bodyPr/>
          <a:lstStyle/>
          <a:p>
            <a:r>
              <a:rPr lang="en-US" b="0" dirty="0">
                <a:latin typeface="Times New Roman"/>
                <a:cs typeface="Times New Roman"/>
              </a:rPr>
              <a:t>Similar findings were also uncovered in the work of </a:t>
            </a:r>
            <a:r>
              <a:rPr lang="en-US" b="0" dirty="0" err="1">
                <a:latin typeface="Times New Roman"/>
                <a:cs typeface="Times New Roman"/>
              </a:rPr>
              <a:t>Phua</a:t>
            </a:r>
            <a:r>
              <a:rPr lang="en-US" b="0" dirty="0">
                <a:latin typeface="Times New Roman"/>
                <a:cs typeface="Times New Roman"/>
              </a:rPr>
              <a:t>, </a:t>
            </a:r>
            <a:r>
              <a:rPr lang="en-US" b="0" dirty="0" err="1">
                <a:latin typeface="Times New Roman"/>
                <a:cs typeface="Times New Roman"/>
              </a:rPr>
              <a:t>Ciambrone</a:t>
            </a:r>
            <a:r>
              <a:rPr lang="en-US" b="0" dirty="0">
                <a:latin typeface="Times New Roman"/>
                <a:cs typeface="Times New Roman"/>
              </a:rPr>
              <a:t>, and Vazquez (2008</a:t>
            </a:r>
            <a:r>
              <a:rPr lang="en-US" b="0" dirty="0" smtClean="0">
                <a:latin typeface="Times New Roman"/>
                <a:cs typeface="Times New Roman"/>
              </a:rPr>
              <a:t>):  </a:t>
            </a:r>
          </a:p>
          <a:p>
            <a:pPr lvl="1"/>
            <a:r>
              <a:rPr lang="en-US" sz="2400" dirty="0">
                <a:latin typeface="Times New Roman"/>
                <a:cs typeface="Times New Roman"/>
              </a:rPr>
              <a:t>O</a:t>
            </a:r>
            <a:r>
              <a:rPr lang="en-US" sz="2400" b="0" dirty="0" smtClean="0">
                <a:latin typeface="Times New Roman"/>
                <a:cs typeface="Times New Roman"/>
              </a:rPr>
              <a:t>nly </a:t>
            </a:r>
            <a:r>
              <a:rPr lang="en-US" sz="2400" b="0" dirty="0">
                <a:latin typeface="Times New Roman"/>
                <a:cs typeface="Times New Roman"/>
              </a:rPr>
              <a:t>a very few male sex workers (25%) who used on-line chat rooms to promote their services specifically mentioned any health-related words or phrases in their </a:t>
            </a:r>
            <a:r>
              <a:rPr lang="en-US" sz="2400" b="0" dirty="0" smtClean="0">
                <a:latin typeface="Times New Roman"/>
                <a:cs typeface="Times New Roman"/>
              </a:rPr>
              <a:t>profiles </a:t>
            </a:r>
          </a:p>
          <a:p>
            <a:pPr lvl="1"/>
            <a:r>
              <a:rPr lang="en-US" sz="2400" b="0" dirty="0" smtClean="0">
                <a:latin typeface="Times New Roman"/>
                <a:cs typeface="Times New Roman"/>
              </a:rPr>
              <a:t>Those </a:t>
            </a:r>
            <a:r>
              <a:rPr lang="en-US" sz="2400" b="0" dirty="0">
                <a:latin typeface="Times New Roman"/>
                <a:cs typeface="Times New Roman"/>
              </a:rPr>
              <a:t>who preferred an anal-</a:t>
            </a:r>
            <a:r>
              <a:rPr lang="en-US" sz="2400" b="0" dirty="0" err="1">
                <a:latin typeface="Times New Roman"/>
                <a:cs typeface="Times New Roman"/>
              </a:rPr>
              <a:t>insertive</a:t>
            </a:r>
            <a:r>
              <a:rPr lang="en-US" sz="2400" b="0" dirty="0">
                <a:latin typeface="Times New Roman"/>
                <a:cs typeface="Times New Roman"/>
              </a:rPr>
              <a:t> role </a:t>
            </a:r>
            <a:r>
              <a:rPr lang="en-US" sz="2400" b="0" dirty="0" smtClean="0">
                <a:latin typeface="Times New Roman"/>
                <a:cs typeface="Times New Roman"/>
              </a:rPr>
              <a:t>were </a:t>
            </a:r>
            <a:r>
              <a:rPr lang="en-US" sz="2400" b="0" dirty="0">
                <a:latin typeface="Times New Roman"/>
                <a:cs typeface="Times New Roman"/>
              </a:rPr>
              <a:t>less likely to mention any information related to health status in their </a:t>
            </a:r>
            <a:r>
              <a:rPr lang="en-US" sz="2400" b="0" dirty="0" smtClean="0">
                <a:latin typeface="Times New Roman"/>
                <a:cs typeface="Times New Roman"/>
              </a:rPr>
              <a:t>profiles </a:t>
            </a:r>
          </a:p>
          <a:p>
            <a:pPr lvl="1"/>
            <a:r>
              <a:rPr lang="en-US" sz="2400" b="0" dirty="0" smtClean="0">
                <a:latin typeface="Times New Roman"/>
                <a:cs typeface="Times New Roman"/>
              </a:rPr>
              <a:t>The </a:t>
            </a:r>
            <a:r>
              <a:rPr lang="en-US" sz="2400" b="0" dirty="0">
                <a:latin typeface="Times New Roman"/>
                <a:cs typeface="Times New Roman"/>
              </a:rPr>
              <a:t>researchers noted this was of particular concern because the anal-</a:t>
            </a:r>
            <a:r>
              <a:rPr lang="en-US" sz="2400" b="0" dirty="0" err="1">
                <a:latin typeface="Times New Roman"/>
                <a:cs typeface="Times New Roman"/>
              </a:rPr>
              <a:t>insertive</a:t>
            </a:r>
            <a:r>
              <a:rPr lang="en-US" sz="2400" b="0" dirty="0">
                <a:latin typeface="Times New Roman"/>
                <a:cs typeface="Times New Roman"/>
              </a:rPr>
              <a:t> partner is more likely to transmit HIV to the anal-receptive partner rather than the reverse (</a:t>
            </a:r>
            <a:r>
              <a:rPr lang="en-US" sz="2400" b="0" dirty="0" err="1">
                <a:latin typeface="Times New Roman"/>
                <a:cs typeface="Times New Roman"/>
              </a:rPr>
              <a:t>Phua</a:t>
            </a:r>
            <a:r>
              <a:rPr lang="en-US" sz="2400" b="0" dirty="0">
                <a:latin typeface="Times New Roman"/>
                <a:cs typeface="Times New Roman"/>
              </a:rPr>
              <a:t>, </a:t>
            </a:r>
            <a:r>
              <a:rPr lang="en-US" sz="2400" b="0" dirty="0" err="1">
                <a:latin typeface="Times New Roman"/>
                <a:cs typeface="Times New Roman"/>
              </a:rPr>
              <a:t>Ciambrone</a:t>
            </a:r>
            <a:r>
              <a:rPr lang="en-US" sz="2400" b="0" dirty="0">
                <a:latin typeface="Times New Roman"/>
                <a:cs typeface="Times New Roman"/>
              </a:rPr>
              <a:t>, &amp; Vazquez, 2008).</a:t>
            </a:r>
          </a:p>
          <a:p>
            <a:endParaRPr lang="en-US" b="0" dirty="0">
              <a:latin typeface="Times New Roman"/>
              <a:cs typeface="Times New Roman"/>
            </a:endParaRPr>
          </a:p>
        </p:txBody>
      </p:sp>
    </p:spTree>
    <p:extLst>
      <p:ext uri="{BB962C8B-B14F-4D97-AF65-F5344CB8AC3E}">
        <p14:creationId xmlns:p14="http://schemas.microsoft.com/office/powerpoint/2010/main" val="17632235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219200"/>
          </a:xfrm>
        </p:spPr>
        <p:txBody>
          <a:bodyPr/>
          <a:lstStyle/>
          <a:p>
            <a:r>
              <a:rPr lang="en-US" i="1" dirty="0" smtClean="0">
                <a:latin typeface="Times New Roman"/>
                <a:cs typeface="Times New Roman"/>
              </a:rPr>
              <a:t>Risk Factors and High-Risk Sexual Behaviors Among Male Sex Workers</a:t>
            </a:r>
            <a:r>
              <a:rPr lang="en-US" dirty="0" smtClean="0">
                <a:latin typeface="Times New Roman"/>
                <a:cs typeface="Times New Roman"/>
              </a:rPr>
              <a:t/>
            </a:r>
            <a:br>
              <a:rPr lang="en-US" dirty="0" smtClean="0">
                <a:latin typeface="Times New Roman"/>
                <a:cs typeface="Times New Roman"/>
              </a:rPr>
            </a:br>
            <a:endParaRPr lang="en-US" dirty="0"/>
          </a:p>
        </p:txBody>
      </p:sp>
      <p:sp>
        <p:nvSpPr>
          <p:cNvPr id="3" name="Content Placeholder 2"/>
          <p:cNvSpPr>
            <a:spLocks noGrp="1"/>
          </p:cNvSpPr>
          <p:nvPr>
            <p:ph idx="1"/>
          </p:nvPr>
        </p:nvSpPr>
        <p:spPr>
          <a:xfrm>
            <a:off x="0" y="1219200"/>
            <a:ext cx="9144000" cy="4495800"/>
          </a:xfrm>
        </p:spPr>
        <p:txBody>
          <a:bodyPr/>
          <a:lstStyle/>
          <a:p>
            <a:r>
              <a:rPr lang="en-US" sz="2200" b="0" dirty="0">
                <a:latin typeface="Times New Roman"/>
                <a:cs typeface="Times New Roman"/>
              </a:rPr>
              <a:t>Some of the older studies conflict with newer ones in-terms of risk and the sexual activities of male sex </a:t>
            </a:r>
            <a:r>
              <a:rPr lang="en-US" sz="2200" b="0" dirty="0" smtClean="0">
                <a:latin typeface="Times New Roman"/>
                <a:cs typeface="Times New Roman"/>
              </a:rPr>
              <a:t>workers:</a:t>
            </a:r>
          </a:p>
          <a:p>
            <a:pPr lvl="1"/>
            <a:r>
              <a:rPr lang="en-US" sz="2200" b="0" dirty="0" err="1" smtClean="0">
                <a:latin typeface="Times New Roman"/>
                <a:cs typeface="Times New Roman"/>
              </a:rPr>
              <a:t>Uy</a:t>
            </a:r>
            <a:r>
              <a:rPr lang="en-US" sz="2200" b="0" dirty="0">
                <a:latin typeface="Times New Roman"/>
                <a:cs typeface="Times New Roman"/>
              </a:rPr>
              <a:t>, Parsons, </a:t>
            </a:r>
            <a:r>
              <a:rPr lang="en-US" sz="2200" b="0" dirty="0" err="1">
                <a:latin typeface="Times New Roman"/>
                <a:cs typeface="Times New Roman"/>
              </a:rPr>
              <a:t>Bimbi</a:t>
            </a:r>
            <a:r>
              <a:rPr lang="en-US" sz="2200" b="0" dirty="0">
                <a:latin typeface="Times New Roman"/>
                <a:cs typeface="Times New Roman"/>
              </a:rPr>
              <a:t>, </a:t>
            </a:r>
            <a:r>
              <a:rPr lang="en-US" sz="2200" b="0" dirty="0" err="1">
                <a:latin typeface="Times New Roman"/>
                <a:cs typeface="Times New Roman"/>
              </a:rPr>
              <a:t>Koken</a:t>
            </a:r>
            <a:r>
              <a:rPr lang="en-US" sz="2200" b="0" dirty="0">
                <a:latin typeface="Times New Roman"/>
                <a:cs typeface="Times New Roman"/>
              </a:rPr>
              <a:t>, and </a:t>
            </a:r>
            <a:r>
              <a:rPr lang="en-US" sz="2200" b="0" dirty="0" err="1">
                <a:latin typeface="Times New Roman"/>
                <a:cs typeface="Times New Roman"/>
              </a:rPr>
              <a:t>Halkitis</a:t>
            </a:r>
            <a:r>
              <a:rPr lang="en-US" sz="2200" b="0" dirty="0">
                <a:latin typeface="Times New Roman"/>
                <a:cs typeface="Times New Roman"/>
              </a:rPr>
              <a:t> (2004) found less rates of HIV </a:t>
            </a:r>
            <a:r>
              <a:rPr lang="en-US" sz="2200" b="0" dirty="0" err="1">
                <a:latin typeface="Times New Roman"/>
                <a:cs typeface="Times New Roman"/>
              </a:rPr>
              <a:t>seropositivity</a:t>
            </a:r>
            <a:r>
              <a:rPr lang="en-US" sz="2200" b="0" dirty="0">
                <a:latin typeface="Times New Roman"/>
                <a:cs typeface="Times New Roman"/>
              </a:rPr>
              <a:t> (13%) in their sample compared to </a:t>
            </a:r>
            <a:r>
              <a:rPr lang="en-US" sz="2200" b="0" dirty="0" err="1">
                <a:latin typeface="Times New Roman"/>
                <a:cs typeface="Times New Roman"/>
              </a:rPr>
              <a:t>Mimiaga</a:t>
            </a:r>
            <a:r>
              <a:rPr lang="en-US" sz="2200" b="0" dirty="0">
                <a:latin typeface="Times New Roman"/>
                <a:cs typeface="Times New Roman"/>
              </a:rPr>
              <a:t> and colleagues (2009).  </a:t>
            </a:r>
            <a:endParaRPr lang="en-US" sz="2200" b="0" dirty="0" smtClean="0">
              <a:latin typeface="Times New Roman"/>
              <a:cs typeface="Times New Roman"/>
            </a:endParaRPr>
          </a:p>
          <a:p>
            <a:pPr lvl="1"/>
            <a:r>
              <a:rPr lang="en-US" sz="2200" b="0" dirty="0" smtClean="0">
                <a:latin typeface="Times New Roman"/>
                <a:cs typeface="Times New Roman"/>
              </a:rPr>
              <a:t>These </a:t>
            </a:r>
            <a:r>
              <a:rPr lang="en-US" sz="2200" b="0" dirty="0">
                <a:latin typeface="Times New Roman"/>
                <a:cs typeface="Times New Roman"/>
              </a:rPr>
              <a:t>researchers also found overall lower rates of unprotected anal intercourse within their sample. </a:t>
            </a:r>
            <a:endParaRPr lang="en-US" sz="2200" b="0" dirty="0" smtClean="0">
              <a:latin typeface="Times New Roman"/>
              <a:cs typeface="Times New Roman"/>
            </a:endParaRPr>
          </a:p>
          <a:p>
            <a:pPr lvl="1"/>
            <a:r>
              <a:rPr lang="en-US" sz="2200" b="0" dirty="0" smtClean="0">
                <a:latin typeface="Times New Roman"/>
                <a:cs typeface="Times New Roman"/>
              </a:rPr>
              <a:t>Less </a:t>
            </a:r>
            <a:r>
              <a:rPr lang="en-US" sz="2200" b="0" dirty="0">
                <a:latin typeface="Times New Roman"/>
                <a:cs typeface="Times New Roman"/>
              </a:rPr>
              <a:t>than half of their participants reported unprotected anal sex with clients. </a:t>
            </a:r>
            <a:endParaRPr lang="en-US" sz="2200" b="0" dirty="0" smtClean="0">
              <a:latin typeface="Times New Roman"/>
              <a:cs typeface="Times New Roman"/>
            </a:endParaRPr>
          </a:p>
          <a:p>
            <a:pPr lvl="1"/>
            <a:r>
              <a:rPr lang="en-US" sz="2200" b="0" dirty="0" smtClean="0">
                <a:latin typeface="Times New Roman"/>
                <a:cs typeface="Times New Roman"/>
              </a:rPr>
              <a:t>The </a:t>
            </a:r>
            <a:r>
              <a:rPr lang="en-US" sz="2200" b="0" dirty="0">
                <a:latin typeface="Times New Roman"/>
                <a:cs typeface="Times New Roman"/>
              </a:rPr>
              <a:t>qualitative aspects of their work indicated many of the sex workers took extensive measures to protect themselves and their clients. </a:t>
            </a:r>
            <a:endParaRPr lang="en-US" sz="2200" b="0" dirty="0" smtClean="0">
              <a:latin typeface="Times New Roman"/>
              <a:cs typeface="Times New Roman"/>
            </a:endParaRPr>
          </a:p>
          <a:p>
            <a:pPr lvl="1"/>
            <a:r>
              <a:rPr lang="en-US" sz="2200" b="0" dirty="0" smtClean="0">
                <a:latin typeface="Times New Roman"/>
                <a:cs typeface="Times New Roman"/>
              </a:rPr>
              <a:t>The </a:t>
            </a:r>
            <a:r>
              <a:rPr lang="en-US" sz="2200" b="0" dirty="0">
                <a:latin typeface="Times New Roman"/>
                <a:cs typeface="Times New Roman"/>
              </a:rPr>
              <a:t>majority refused to participate in any unsafe sex with their clients and some incorporated safer sex practices and educated their clients about the importance of safer sex. </a:t>
            </a:r>
          </a:p>
          <a:p>
            <a:endParaRPr lang="en-US" b="0" dirty="0">
              <a:latin typeface="Times New Roman"/>
              <a:cs typeface="Times New Roman"/>
            </a:endParaRPr>
          </a:p>
        </p:txBody>
      </p:sp>
    </p:spTree>
    <p:extLst>
      <p:ext uri="{BB962C8B-B14F-4D97-AF65-F5344CB8AC3E}">
        <p14:creationId xmlns:p14="http://schemas.microsoft.com/office/powerpoint/2010/main" val="42306223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219200"/>
          </a:xfrm>
        </p:spPr>
        <p:txBody>
          <a:bodyPr/>
          <a:lstStyle/>
          <a:p>
            <a:r>
              <a:rPr lang="en-US" i="1" dirty="0" smtClean="0">
                <a:latin typeface="Times New Roman"/>
                <a:cs typeface="Times New Roman"/>
              </a:rPr>
              <a:t>Risk Factors and High-Risk Sexual Behaviors Among Male Sex Workers</a:t>
            </a:r>
            <a:r>
              <a:rPr lang="en-US" dirty="0" smtClean="0">
                <a:latin typeface="Times New Roman"/>
                <a:cs typeface="Times New Roman"/>
              </a:rPr>
              <a:t/>
            </a:r>
            <a:br>
              <a:rPr lang="en-US" dirty="0" smtClean="0">
                <a:latin typeface="Times New Roman"/>
                <a:cs typeface="Times New Roman"/>
              </a:rPr>
            </a:br>
            <a:endParaRPr lang="en-US" dirty="0"/>
          </a:p>
        </p:txBody>
      </p:sp>
      <p:sp>
        <p:nvSpPr>
          <p:cNvPr id="3" name="Content Placeholder 2"/>
          <p:cNvSpPr>
            <a:spLocks noGrp="1"/>
          </p:cNvSpPr>
          <p:nvPr>
            <p:ph idx="1"/>
          </p:nvPr>
        </p:nvSpPr>
        <p:spPr>
          <a:xfrm>
            <a:off x="0" y="1447800"/>
            <a:ext cx="9144000" cy="4876800"/>
          </a:xfrm>
        </p:spPr>
        <p:txBody>
          <a:bodyPr/>
          <a:lstStyle/>
          <a:p>
            <a:r>
              <a:rPr lang="en-US" sz="2600" b="0" dirty="0" smtClean="0">
                <a:latin typeface="Times New Roman"/>
                <a:cs typeface="Times New Roman"/>
              </a:rPr>
              <a:t>The </a:t>
            </a:r>
            <a:r>
              <a:rPr lang="en-US" sz="2600" b="0" dirty="0">
                <a:latin typeface="Times New Roman"/>
                <a:cs typeface="Times New Roman"/>
              </a:rPr>
              <a:t>scant amount of research inquiries that do exist exploring this phenomenon also present numerous methodological issues that pose threats to their generalizability. </a:t>
            </a:r>
            <a:endParaRPr lang="en-US" sz="2600" b="0" dirty="0" smtClean="0">
              <a:latin typeface="Times New Roman"/>
              <a:cs typeface="Times New Roman"/>
            </a:endParaRPr>
          </a:p>
          <a:p>
            <a:r>
              <a:rPr lang="en-US" sz="2600" b="0" dirty="0" smtClean="0">
                <a:latin typeface="Times New Roman"/>
                <a:cs typeface="Times New Roman"/>
              </a:rPr>
              <a:t>Of </a:t>
            </a:r>
            <a:r>
              <a:rPr lang="en-US" sz="2600" b="0" dirty="0">
                <a:latin typeface="Times New Roman"/>
                <a:cs typeface="Times New Roman"/>
              </a:rPr>
              <a:t>particular importance, the sample sizes tend to be small and recruitment of participants tend to be regional (</a:t>
            </a:r>
            <a:r>
              <a:rPr lang="en-US" sz="2600" b="0" dirty="0" err="1">
                <a:latin typeface="Times New Roman"/>
                <a:cs typeface="Times New Roman"/>
              </a:rPr>
              <a:t>eg</a:t>
            </a:r>
            <a:r>
              <a:rPr lang="en-US" sz="2600" b="0" dirty="0">
                <a:latin typeface="Times New Roman"/>
                <a:cs typeface="Times New Roman"/>
              </a:rPr>
              <a:t>. </a:t>
            </a:r>
            <a:r>
              <a:rPr lang="en-US" sz="2600" b="0" dirty="0" err="1">
                <a:latin typeface="Times New Roman"/>
                <a:cs typeface="Times New Roman"/>
              </a:rPr>
              <a:t>Mimiaga</a:t>
            </a:r>
            <a:r>
              <a:rPr lang="en-US" sz="2600" b="0" dirty="0">
                <a:latin typeface="Times New Roman"/>
                <a:cs typeface="Times New Roman"/>
              </a:rPr>
              <a:t>, </a:t>
            </a:r>
            <a:r>
              <a:rPr lang="en-US" sz="2600" b="0" dirty="0" err="1">
                <a:latin typeface="Times New Roman"/>
                <a:cs typeface="Times New Roman"/>
              </a:rPr>
              <a:t>Reisner</a:t>
            </a:r>
            <a:r>
              <a:rPr lang="en-US" sz="2600" b="0" dirty="0">
                <a:latin typeface="Times New Roman"/>
                <a:cs typeface="Times New Roman"/>
              </a:rPr>
              <a:t>, Tinsley, Mayer, &amp; </a:t>
            </a:r>
            <a:r>
              <a:rPr lang="en-US" sz="2600" b="0" dirty="0" err="1">
                <a:latin typeface="Times New Roman"/>
                <a:cs typeface="Times New Roman"/>
              </a:rPr>
              <a:t>Safren</a:t>
            </a:r>
            <a:r>
              <a:rPr lang="en-US" sz="2600" b="0" dirty="0">
                <a:latin typeface="Times New Roman"/>
                <a:cs typeface="Times New Roman"/>
              </a:rPr>
              <a:t>, 2008; Smith, </a:t>
            </a:r>
            <a:r>
              <a:rPr lang="en-US" sz="2600" b="0" dirty="0" err="1">
                <a:latin typeface="Times New Roman"/>
                <a:cs typeface="Times New Roman"/>
              </a:rPr>
              <a:t>Grov</a:t>
            </a:r>
            <a:r>
              <a:rPr lang="en-US" sz="2600" b="0" dirty="0">
                <a:latin typeface="Times New Roman"/>
                <a:cs typeface="Times New Roman"/>
              </a:rPr>
              <a:t>, &amp; Seal, 2008; Parsons, </a:t>
            </a:r>
            <a:r>
              <a:rPr lang="en-US" sz="2600" b="0" dirty="0" err="1">
                <a:latin typeface="Times New Roman"/>
                <a:cs typeface="Times New Roman"/>
              </a:rPr>
              <a:t>Koken</a:t>
            </a:r>
            <a:r>
              <a:rPr lang="en-US" sz="2600" b="0" dirty="0">
                <a:latin typeface="Times New Roman"/>
                <a:cs typeface="Times New Roman"/>
              </a:rPr>
              <a:t>, &amp; </a:t>
            </a:r>
            <a:r>
              <a:rPr lang="en-US" sz="2600" b="0" dirty="0" err="1">
                <a:latin typeface="Times New Roman"/>
                <a:cs typeface="Times New Roman"/>
              </a:rPr>
              <a:t>Bimbi</a:t>
            </a:r>
            <a:r>
              <a:rPr lang="en-US" sz="2600" b="0" dirty="0">
                <a:latin typeface="Times New Roman"/>
                <a:cs typeface="Times New Roman"/>
              </a:rPr>
              <a:t>, 2007; Parsons, </a:t>
            </a:r>
            <a:r>
              <a:rPr lang="en-US" sz="2600" b="0" dirty="0" err="1">
                <a:latin typeface="Times New Roman"/>
                <a:cs typeface="Times New Roman"/>
              </a:rPr>
              <a:t>Koken</a:t>
            </a:r>
            <a:r>
              <a:rPr lang="en-US" sz="2600" b="0" dirty="0">
                <a:latin typeface="Times New Roman"/>
                <a:cs typeface="Times New Roman"/>
              </a:rPr>
              <a:t>, &amp; </a:t>
            </a:r>
            <a:r>
              <a:rPr lang="en-US" sz="2600" b="0" dirty="0" err="1">
                <a:latin typeface="Times New Roman"/>
                <a:cs typeface="Times New Roman"/>
              </a:rPr>
              <a:t>Bimbi</a:t>
            </a:r>
            <a:r>
              <a:rPr lang="en-US" sz="2600" b="0" dirty="0">
                <a:latin typeface="Times New Roman"/>
                <a:cs typeface="Times New Roman"/>
              </a:rPr>
              <a:t>, 2004; </a:t>
            </a:r>
            <a:r>
              <a:rPr lang="en-US" sz="2600" b="0" dirty="0" err="1">
                <a:latin typeface="Times New Roman"/>
                <a:cs typeface="Times New Roman"/>
              </a:rPr>
              <a:t>Uy</a:t>
            </a:r>
            <a:r>
              <a:rPr lang="en-US" sz="2600" b="0" dirty="0">
                <a:latin typeface="Times New Roman"/>
                <a:cs typeface="Times New Roman"/>
              </a:rPr>
              <a:t>, Parsons, </a:t>
            </a:r>
            <a:r>
              <a:rPr lang="en-US" sz="2600" b="0" dirty="0" err="1">
                <a:latin typeface="Times New Roman"/>
                <a:cs typeface="Times New Roman"/>
              </a:rPr>
              <a:t>Bimbi</a:t>
            </a:r>
            <a:r>
              <a:rPr lang="en-US" sz="2600" b="0" dirty="0">
                <a:latin typeface="Times New Roman"/>
                <a:cs typeface="Times New Roman"/>
              </a:rPr>
              <a:t>, </a:t>
            </a:r>
            <a:r>
              <a:rPr lang="en-US" sz="2600" b="0" dirty="0" err="1">
                <a:latin typeface="Times New Roman"/>
                <a:cs typeface="Times New Roman"/>
              </a:rPr>
              <a:t>Koken</a:t>
            </a:r>
            <a:r>
              <a:rPr lang="en-US" sz="2600" b="0" dirty="0">
                <a:latin typeface="Times New Roman"/>
                <a:cs typeface="Times New Roman"/>
              </a:rPr>
              <a:t>, &amp; </a:t>
            </a:r>
            <a:r>
              <a:rPr lang="en-US" sz="2600" b="0" dirty="0" err="1">
                <a:latin typeface="Times New Roman"/>
                <a:cs typeface="Times New Roman"/>
              </a:rPr>
              <a:t>Halkitis</a:t>
            </a:r>
            <a:r>
              <a:rPr lang="en-US" sz="2600" b="0" dirty="0">
                <a:latin typeface="Times New Roman"/>
                <a:cs typeface="Times New Roman"/>
              </a:rPr>
              <a:t>, 2004). </a:t>
            </a:r>
            <a:endParaRPr lang="en-US" sz="2600" b="0" dirty="0" smtClean="0">
              <a:latin typeface="Times New Roman"/>
              <a:cs typeface="Times New Roman"/>
            </a:endParaRPr>
          </a:p>
          <a:p>
            <a:r>
              <a:rPr lang="en-US" sz="2600" b="0" dirty="0" smtClean="0">
                <a:latin typeface="Times New Roman"/>
                <a:cs typeface="Times New Roman"/>
              </a:rPr>
              <a:t>This </a:t>
            </a:r>
            <a:r>
              <a:rPr lang="en-US" sz="2600" b="0" dirty="0">
                <a:latin typeface="Times New Roman"/>
                <a:cs typeface="Times New Roman"/>
              </a:rPr>
              <a:t>supports the need for larger and more representative studies into the types of higher-risk activities in which male sex workers might participate. </a:t>
            </a:r>
          </a:p>
          <a:p>
            <a:endParaRPr lang="en-US" b="0" dirty="0">
              <a:latin typeface="Times New Roman"/>
              <a:cs typeface="Times New Roman"/>
            </a:endParaRPr>
          </a:p>
        </p:txBody>
      </p:sp>
    </p:spTree>
    <p:extLst>
      <p:ext uri="{BB962C8B-B14F-4D97-AF65-F5344CB8AC3E}">
        <p14:creationId xmlns:p14="http://schemas.microsoft.com/office/powerpoint/2010/main" val="8673102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a:cs typeface="Times New Roman"/>
              </a:rPr>
              <a:t>Methods: Purpose of Study</a:t>
            </a:r>
            <a:endParaRPr lang="en-US" dirty="0">
              <a:latin typeface="Times New Roman"/>
              <a:cs typeface="Times New Roman"/>
            </a:endParaRPr>
          </a:p>
        </p:txBody>
      </p:sp>
      <p:sp>
        <p:nvSpPr>
          <p:cNvPr id="3" name="Content Placeholder 2"/>
          <p:cNvSpPr>
            <a:spLocks noGrp="1"/>
          </p:cNvSpPr>
          <p:nvPr>
            <p:ph idx="1"/>
          </p:nvPr>
        </p:nvSpPr>
        <p:spPr>
          <a:xfrm>
            <a:off x="0" y="381000"/>
            <a:ext cx="9144000" cy="4038600"/>
          </a:xfrm>
        </p:spPr>
        <p:txBody>
          <a:bodyPr/>
          <a:lstStyle/>
          <a:p>
            <a:pPr marL="0" indent="0">
              <a:buNone/>
            </a:pPr>
            <a:endParaRPr lang="en-US" sz="4000" b="0" dirty="0" smtClean="0">
              <a:latin typeface="Times New Roman"/>
              <a:cs typeface="Times New Roman"/>
            </a:endParaRPr>
          </a:p>
          <a:p>
            <a:pPr marL="0" indent="0">
              <a:buNone/>
            </a:pPr>
            <a:r>
              <a:rPr lang="en-US" sz="4000" b="0" dirty="0" smtClean="0">
                <a:latin typeface="Times New Roman"/>
                <a:cs typeface="Times New Roman"/>
              </a:rPr>
              <a:t>To </a:t>
            </a:r>
            <a:r>
              <a:rPr lang="en-US" sz="4000" b="0" dirty="0">
                <a:latin typeface="Times New Roman"/>
                <a:cs typeface="Times New Roman"/>
              </a:rPr>
              <a:t>determine profile </a:t>
            </a:r>
            <a:endParaRPr lang="en-US" sz="4000" b="0" dirty="0" smtClean="0">
              <a:latin typeface="Times New Roman"/>
              <a:cs typeface="Times New Roman"/>
            </a:endParaRPr>
          </a:p>
          <a:p>
            <a:pPr marL="0" indent="0">
              <a:buNone/>
            </a:pPr>
            <a:r>
              <a:rPr lang="en-US" sz="4000" b="0" dirty="0" smtClean="0">
                <a:latin typeface="Times New Roman"/>
                <a:cs typeface="Times New Roman"/>
              </a:rPr>
              <a:t>characteristics </a:t>
            </a:r>
            <a:r>
              <a:rPr lang="en-US" sz="4000" b="0" dirty="0">
                <a:latin typeface="Times New Roman"/>
                <a:cs typeface="Times New Roman"/>
              </a:rPr>
              <a:t>of a </a:t>
            </a:r>
            <a:endParaRPr lang="en-US" sz="4000" b="0" dirty="0" smtClean="0">
              <a:latin typeface="Times New Roman"/>
              <a:cs typeface="Times New Roman"/>
            </a:endParaRPr>
          </a:p>
          <a:p>
            <a:pPr marL="0" indent="0">
              <a:buNone/>
            </a:pPr>
            <a:r>
              <a:rPr lang="en-US" sz="4000" b="0" dirty="0" smtClean="0">
                <a:latin typeface="Times New Roman"/>
                <a:cs typeface="Times New Roman"/>
              </a:rPr>
              <a:t>sample </a:t>
            </a:r>
            <a:r>
              <a:rPr lang="en-US" sz="4000" b="0" dirty="0">
                <a:latin typeface="Times New Roman"/>
                <a:cs typeface="Times New Roman"/>
              </a:rPr>
              <a:t>of male sex </a:t>
            </a:r>
            <a:endParaRPr lang="en-US" sz="4000" b="0" dirty="0" smtClean="0">
              <a:latin typeface="Times New Roman"/>
              <a:cs typeface="Times New Roman"/>
            </a:endParaRPr>
          </a:p>
          <a:p>
            <a:pPr marL="0" indent="0">
              <a:buNone/>
            </a:pPr>
            <a:r>
              <a:rPr lang="en-US" sz="4000" b="0" dirty="0" smtClean="0">
                <a:latin typeface="Times New Roman"/>
                <a:cs typeface="Times New Roman"/>
              </a:rPr>
              <a:t>workers </a:t>
            </a:r>
            <a:r>
              <a:rPr lang="en-US" sz="4000" b="0" dirty="0">
                <a:latin typeface="Times New Roman"/>
                <a:cs typeface="Times New Roman"/>
              </a:rPr>
              <a:t>from the State </a:t>
            </a:r>
            <a:endParaRPr lang="en-US" sz="4000" b="0" dirty="0" smtClean="0">
              <a:latin typeface="Times New Roman"/>
              <a:cs typeface="Times New Roman"/>
            </a:endParaRPr>
          </a:p>
          <a:p>
            <a:pPr marL="0" indent="0">
              <a:buNone/>
            </a:pPr>
            <a:r>
              <a:rPr lang="en-US" sz="4000" b="0" dirty="0" smtClean="0">
                <a:latin typeface="Times New Roman"/>
                <a:cs typeface="Times New Roman"/>
              </a:rPr>
              <a:t>of </a:t>
            </a:r>
            <a:r>
              <a:rPr lang="en-US" sz="4000" b="0" dirty="0">
                <a:latin typeface="Times New Roman"/>
                <a:cs typeface="Times New Roman"/>
              </a:rPr>
              <a:t>Florida using a popular Internet-based Web site to promote their services and recruit clients. </a:t>
            </a:r>
          </a:p>
        </p:txBody>
      </p:sp>
      <p:pic>
        <p:nvPicPr>
          <p:cNvPr id="5" name="Picture 4"/>
          <p:cNvPicPr>
            <a:picLocks noChangeAspect="1"/>
          </p:cNvPicPr>
          <p:nvPr/>
        </p:nvPicPr>
        <p:blipFill>
          <a:blip r:embed="rId2"/>
          <a:stretch>
            <a:fillRect/>
          </a:stretch>
        </p:blipFill>
        <p:spPr>
          <a:xfrm>
            <a:off x="5029200" y="1371600"/>
            <a:ext cx="3810000" cy="2743200"/>
          </a:xfrm>
          <a:prstGeom prst="rect">
            <a:avLst/>
          </a:prstGeom>
        </p:spPr>
      </p:pic>
    </p:spTree>
    <p:extLst>
      <p:ext uri="{BB962C8B-B14F-4D97-AF65-F5344CB8AC3E}">
        <p14:creationId xmlns:p14="http://schemas.microsoft.com/office/powerpoint/2010/main" val="1951198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1219200"/>
          </a:xfrm>
        </p:spPr>
        <p:txBody>
          <a:bodyPr/>
          <a:lstStyle/>
          <a:p>
            <a:r>
              <a:rPr lang="en-US" dirty="0" smtClean="0">
                <a:latin typeface="Times New Roman"/>
                <a:cs typeface="Times New Roman"/>
              </a:rPr>
              <a:t>Methods: Research Questions</a:t>
            </a:r>
            <a:endParaRPr lang="en-US" dirty="0"/>
          </a:p>
        </p:txBody>
      </p:sp>
      <p:sp>
        <p:nvSpPr>
          <p:cNvPr id="3" name="Content Placeholder 2"/>
          <p:cNvSpPr>
            <a:spLocks noGrp="1"/>
          </p:cNvSpPr>
          <p:nvPr>
            <p:ph idx="1"/>
          </p:nvPr>
        </p:nvSpPr>
        <p:spPr>
          <a:xfrm>
            <a:off x="0" y="1143000"/>
            <a:ext cx="7924800" cy="4724400"/>
          </a:xfrm>
        </p:spPr>
        <p:txBody>
          <a:bodyPr/>
          <a:lstStyle/>
          <a:p>
            <a:pPr marL="0" lvl="0" indent="0">
              <a:buNone/>
            </a:pPr>
            <a:r>
              <a:rPr lang="en-US" sz="2000" b="0" dirty="0" smtClean="0">
                <a:latin typeface="Times New Roman"/>
                <a:cs typeface="Times New Roman"/>
              </a:rPr>
              <a:t>1) What are the geographic locations, races/ethnicities, and age    </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groups of MSM sex workers who use the Internet to meet sexual </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partners? </a:t>
            </a:r>
          </a:p>
          <a:p>
            <a:pPr marL="0" lvl="0" indent="0">
              <a:buNone/>
            </a:pPr>
            <a:r>
              <a:rPr lang="en-US" sz="2000" b="0" dirty="0" smtClean="0">
                <a:latin typeface="Times New Roman"/>
                <a:cs typeface="Times New Roman"/>
              </a:rPr>
              <a:t>2) What is the prevalence of: a) various advertised sexual behaviors; </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b) drug use; c) smoking; d) sexual orientation; e) non-sexually-</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related services; and f) costs for services among MSM sex   </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workers who use the Internet to meet sexual partners? </a:t>
            </a:r>
          </a:p>
          <a:p>
            <a:pPr marL="0" lvl="0" indent="0">
              <a:buNone/>
            </a:pPr>
            <a:r>
              <a:rPr lang="en-US" sz="2000" b="0" dirty="0" smtClean="0">
                <a:latin typeface="Times New Roman"/>
                <a:cs typeface="Times New Roman"/>
              </a:rPr>
              <a:t>3) Are there statistically significant relationships between the </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manner in which MSM sex workers characterize their sexual </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behaviors as “always safe,” “sometimes safe,” or “never safe” </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and their a) location; b) race/ethnicity; c) age group; d) various </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advertised sexual behaviors; e) drug use; f) smoking; g) sexual </a:t>
            </a:r>
          </a:p>
          <a:p>
            <a:pPr marL="0" lvl="0" indent="0">
              <a:buNone/>
            </a:pPr>
            <a:r>
              <a:rPr lang="en-US" sz="2000" b="0" dirty="0">
                <a:latin typeface="Times New Roman"/>
                <a:cs typeface="Times New Roman"/>
              </a:rPr>
              <a:t> </a:t>
            </a:r>
            <a:r>
              <a:rPr lang="en-US" sz="2000" b="0" dirty="0" smtClean="0">
                <a:latin typeface="Times New Roman"/>
                <a:cs typeface="Times New Roman"/>
              </a:rPr>
              <a:t>   </a:t>
            </a:r>
            <a:r>
              <a:rPr lang="en-US" sz="2000" b="0" dirty="0" smtClean="0">
                <a:latin typeface="Times New Roman"/>
                <a:cs typeface="Times New Roman"/>
              </a:rPr>
              <a:t>orientation; h) non-sexually-related services; and </a:t>
            </a:r>
            <a:r>
              <a:rPr lang="en-US" sz="2000" b="0" dirty="0" err="1" smtClean="0">
                <a:latin typeface="Times New Roman"/>
                <a:cs typeface="Times New Roman"/>
              </a:rPr>
              <a:t>i</a:t>
            </a:r>
            <a:r>
              <a:rPr lang="en-US" sz="2000" b="0" dirty="0" smtClean="0">
                <a:latin typeface="Times New Roman"/>
                <a:cs typeface="Times New Roman"/>
              </a:rPr>
              <a:t>) costs for </a:t>
            </a:r>
          </a:p>
          <a:p>
            <a:pPr marL="0" lvl="0" indent="0">
              <a:buNone/>
            </a:pPr>
            <a:r>
              <a:rPr lang="en-US" sz="2000" b="0" dirty="0" smtClean="0">
                <a:latin typeface="Times New Roman"/>
                <a:cs typeface="Times New Roman"/>
              </a:rPr>
              <a:t>    </a:t>
            </a:r>
            <a:r>
              <a:rPr lang="en-US" sz="2000" b="0" dirty="0" smtClean="0">
                <a:latin typeface="Times New Roman"/>
                <a:cs typeface="Times New Roman"/>
              </a:rPr>
              <a:t>services? </a:t>
            </a:r>
          </a:p>
          <a:p>
            <a:endParaRPr lang="en-US" sz="2000" dirty="0"/>
          </a:p>
        </p:txBody>
      </p:sp>
      <p:pic>
        <p:nvPicPr>
          <p:cNvPr id="4" name="Picture 3"/>
          <p:cNvPicPr>
            <a:picLocks noChangeAspect="1"/>
          </p:cNvPicPr>
          <p:nvPr/>
        </p:nvPicPr>
        <p:blipFill>
          <a:blip r:embed="rId2"/>
          <a:stretch>
            <a:fillRect/>
          </a:stretch>
        </p:blipFill>
        <p:spPr>
          <a:xfrm>
            <a:off x="6934200" y="2743200"/>
            <a:ext cx="2064036" cy="2057400"/>
          </a:xfrm>
          <a:prstGeom prst="rect">
            <a:avLst/>
          </a:prstGeom>
        </p:spPr>
      </p:pic>
    </p:spTree>
    <p:extLst>
      <p:ext uri="{BB962C8B-B14F-4D97-AF65-F5344CB8AC3E}">
        <p14:creationId xmlns:p14="http://schemas.microsoft.com/office/powerpoint/2010/main" val="21494308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S_PowerPoint_template">
  <a:themeElements>
    <a:clrScheme name="GS_PowerPoint_template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GS_PowerPoin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bg2"/>
            </a:solidFill>
            <a:effectLst/>
            <a:latin typeface="Times New Roman"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bg2"/>
            </a:solidFill>
            <a:effectLst/>
            <a:latin typeface="Times New Roman" charset="0"/>
            <a:ea typeface="ＭＳ Ｐゴシック" charset="0"/>
          </a:defRPr>
        </a:defPPr>
      </a:lstStyle>
    </a:lnDef>
  </a:objectDefaults>
  <a:extraClrSchemeLst>
    <a:extraClrScheme>
      <a:clrScheme name="GS_PowerPoint_template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GS_PowerPoint_template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GS_PowerPoint_template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GS_PowerPoint_template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GS_PowerPoint_template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GS_PowerPoint_template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H:\Publications\_Forms &amp; Files\GS_PowerPoint_template.pot</Template>
  <TotalTime>2459</TotalTime>
  <Words>5761</Words>
  <Application>Microsoft Macintosh PowerPoint</Application>
  <PresentationFormat>On-screen Show (4:3)</PresentationFormat>
  <Paragraphs>245</Paragraphs>
  <Slides>40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Times New Roman</vt:lpstr>
      <vt:lpstr>ＭＳ Ｐゴシック</vt:lpstr>
      <vt:lpstr>Arial</vt:lpstr>
      <vt:lpstr>Wingdings</vt:lpstr>
      <vt:lpstr>GS_PowerPoint_template</vt:lpstr>
      <vt:lpstr>                                   </vt:lpstr>
      <vt:lpstr>Male Sex Workers and the Internet: An Emerging Body of Literature </vt:lpstr>
      <vt:lpstr>Traditional Street- and Agency-Based Male Sex Workers vs. Internet-Based Workers</vt:lpstr>
      <vt:lpstr>Risk Factors and High-Risk Sexual Behaviors Among Male Sex Workers </vt:lpstr>
      <vt:lpstr>Risk Factors and High-Risk Sexual Behaviors Among Male Sex Workers </vt:lpstr>
      <vt:lpstr>Risk Factors and High-Risk Sexual Behaviors Among Male Sex Workers </vt:lpstr>
      <vt:lpstr>Risk Factors and High-Risk Sexual Behaviors Among Male Sex Workers </vt:lpstr>
      <vt:lpstr>Methods: Purpose of Study</vt:lpstr>
      <vt:lpstr>Methods: Research Questions</vt:lpstr>
      <vt:lpstr>Methods: Sampling, Data Collection, and Protection of Human Subjects </vt:lpstr>
      <vt:lpstr>Methods: Sampling, Data Collection, and Protection of Human Subjects </vt:lpstr>
      <vt:lpstr>Methods: Sampling, Data Collection, and Protection of Human Subjects </vt:lpstr>
      <vt:lpstr>Methods: Data Analysis</vt:lpstr>
      <vt:lpstr>Results: Research Questions One and Two </vt:lpstr>
      <vt:lpstr>Results: Research Questions One and Two </vt:lpstr>
      <vt:lpstr>Results: Research Questions One and Two </vt:lpstr>
      <vt:lpstr>Results: Research Question Three:  </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Discussion</vt:lpstr>
      <vt:lpstr>Limitations, Future Research, and Conclusions</vt:lpstr>
      <vt:lpstr>Limitations, Future Research, and Conclusions</vt:lpstr>
      <vt:lpstr>                                   </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Here</dc:title>
  <dc:creator>trjones</dc:creator>
  <cp:lastModifiedBy>Christopher Blackwell</cp:lastModifiedBy>
  <cp:revision>121</cp:revision>
  <cp:lastPrinted>1601-01-01T00:00:00Z</cp:lastPrinted>
  <dcterms:created xsi:type="dcterms:W3CDTF">2003-09-09T13:31:27Z</dcterms:created>
  <dcterms:modified xsi:type="dcterms:W3CDTF">2012-03-23T03:35:28Z</dcterms:modified>
</cp:coreProperties>
</file>